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sldIdLst>
    <p:sldId id="256" r:id="rId2"/>
    <p:sldId id="257" r:id="rId3"/>
    <p:sldId id="258" r:id="rId4"/>
    <p:sldId id="259" r:id="rId5"/>
    <p:sldId id="261" r:id="rId6"/>
    <p:sldId id="266" r:id="rId7"/>
    <p:sldId id="290" r:id="rId8"/>
    <p:sldId id="262" r:id="rId9"/>
    <p:sldId id="300" r:id="rId10"/>
    <p:sldId id="267" r:id="rId11"/>
    <p:sldId id="301" r:id="rId12"/>
    <p:sldId id="268" r:id="rId13"/>
    <p:sldId id="275" r:id="rId14"/>
    <p:sldId id="299" r:id="rId15"/>
    <p:sldId id="288" r:id="rId16"/>
    <p:sldId id="298" r:id="rId17"/>
    <p:sldId id="276" r:id="rId18"/>
    <p:sldId id="291" r:id="rId19"/>
    <p:sldId id="292" r:id="rId20"/>
    <p:sldId id="287" r:id="rId21"/>
    <p:sldId id="281" r:id="rId22"/>
    <p:sldId id="283" r:id="rId23"/>
    <p:sldId id="269" r:id="rId24"/>
    <p:sldId id="284" r:id="rId25"/>
    <p:sldId id="277" r:id="rId26"/>
    <p:sldId id="285" r:id="rId27"/>
    <p:sldId id="278" r:id="rId28"/>
    <p:sldId id="286" r:id="rId29"/>
    <p:sldId id="279" r:id="rId30"/>
    <p:sldId id="289" r:id="rId31"/>
    <p:sldId id="280" r:id="rId32"/>
    <p:sldId id="270" r:id="rId33"/>
    <p:sldId id="271" r:id="rId34"/>
    <p:sldId id="273" r:id="rId35"/>
    <p:sldId id="297" r:id="rId36"/>
    <p:sldId id="293" r:id="rId37"/>
    <p:sldId id="294" r:id="rId38"/>
    <p:sldId id="295" r:id="rId39"/>
    <p:sldId id="302" r:id="rId40"/>
    <p:sldId id="27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9"/>
  </p:normalViewPr>
  <p:slideViewPr>
    <p:cSldViewPr snapToGrid="0">
      <p:cViewPr varScale="1">
        <p:scale>
          <a:sx n="90" d="100"/>
          <a:sy n="90" d="100"/>
        </p:scale>
        <p:origin x="232"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1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1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2F3514-DB2C-4225-97E5-177E83ACE2E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6D12376-AC57-4EBE-93D2-A99B2AE6118E}">
      <dgm:prSet/>
      <dgm:spPr/>
      <dgm:t>
        <a:bodyPr/>
        <a:lstStyle/>
        <a:p>
          <a:pPr>
            <a:lnSpc>
              <a:spcPct val="100000"/>
            </a:lnSpc>
          </a:pPr>
          <a:r>
            <a:rPr lang="en-IN" dirty="0"/>
            <a:t>Power generation from solar panels is variable due to variations in solar irradiance, temperature and other components. Often when a system is entirely based on solar powering, it tends to compromise on the regularity and availability of power. </a:t>
          </a:r>
          <a:endParaRPr lang="en-US" dirty="0"/>
        </a:p>
      </dgm:t>
    </dgm:pt>
    <dgm:pt modelId="{4CA839AD-FB89-4846-9934-647DF15090EF}" type="parTrans" cxnId="{8F538D7D-C385-49FB-BAAB-D4BB2D69D61F}">
      <dgm:prSet/>
      <dgm:spPr/>
      <dgm:t>
        <a:bodyPr/>
        <a:lstStyle/>
        <a:p>
          <a:endParaRPr lang="en-US"/>
        </a:p>
      </dgm:t>
    </dgm:pt>
    <dgm:pt modelId="{84A13487-4109-439E-AE41-9564736C624E}" type="sibTrans" cxnId="{8F538D7D-C385-49FB-BAAB-D4BB2D69D61F}">
      <dgm:prSet/>
      <dgm:spPr/>
      <dgm:t>
        <a:bodyPr/>
        <a:lstStyle/>
        <a:p>
          <a:pPr>
            <a:lnSpc>
              <a:spcPct val="100000"/>
            </a:lnSpc>
          </a:pPr>
          <a:endParaRPr lang="en-US"/>
        </a:p>
      </dgm:t>
    </dgm:pt>
    <dgm:pt modelId="{51D6F909-DC5E-41C2-8285-7A9814E1CC17}">
      <dgm:prSet/>
      <dgm:spPr/>
      <dgm:t>
        <a:bodyPr/>
        <a:lstStyle/>
        <a:p>
          <a:pPr>
            <a:lnSpc>
              <a:spcPct val="100000"/>
            </a:lnSpc>
          </a:pPr>
          <a:r>
            <a:rPr lang="en-IN"/>
            <a:t>Conventional energy sources guarantee 24/7 availability of power but are limited on a long term basis and come at the cost of serious environmental damages.</a:t>
          </a:r>
          <a:endParaRPr lang="en-US"/>
        </a:p>
      </dgm:t>
    </dgm:pt>
    <dgm:pt modelId="{4D9D67D0-2C79-40F1-BAE4-45F55CAE4029}" type="parTrans" cxnId="{3D01B32D-6F1A-44F1-889F-CEB74C2F1F9A}">
      <dgm:prSet/>
      <dgm:spPr/>
      <dgm:t>
        <a:bodyPr/>
        <a:lstStyle/>
        <a:p>
          <a:endParaRPr lang="en-US"/>
        </a:p>
      </dgm:t>
    </dgm:pt>
    <dgm:pt modelId="{E37D3987-B03B-4874-A11A-F2CF6AB434D7}" type="sibTrans" cxnId="{3D01B32D-6F1A-44F1-889F-CEB74C2F1F9A}">
      <dgm:prSet/>
      <dgm:spPr/>
      <dgm:t>
        <a:bodyPr/>
        <a:lstStyle/>
        <a:p>
          <a:pPr>
            <a:lnSpc>
              <a:spcPct val="100000"/>
            </a:lnSpc>
          </a:pPr>
          <a:endParaRPr lang="en-US"/>
        </a:p>
      </dgm:t>
    </dgm:pt>
    <dgm:pt modelId="{E62ACDC2-70E8-47DE-97FC-0E310682C1B0}">
      <dgm:prSet/>
      <dgm:spPr/>
      <dgm:t>
        <a:bodyPr/>
        <a:lstStyle/>
        <a:p>
          <a:pPr>
            <a:lnSpc>
              <a:spcPct val="100000"/>
            </a:lnSpc>
          </a:pPr>
          <a:r>
            <a:rPr lang="en-IN"/>
            <a:t>What the current situation demands is striking the right balance between the two or in other words maximize the use of solar energy and minimize that of conventional while ensuring uninterrupted power supply. </a:t>
          </a:r>
          <a:endParaRPr lang="en-US"/>
        </a:p>
      </dgm:t>
    </dgm:pt>
    <dgm:pt modelId="{306A2EA1-B2CC-4BC7-B6A3-AECD6C64EFEE}" type="parTrans" cxnId="{B4D90257-452B-458B-9F5B-09DF6F8E2DD5}">
      <dgm:prSet/>
      <dgm:spPr/>
      <dgm:t>
        <a:bodyPr/>
        <a:lstStyle/>
        <a:p>
          <a:endParaRPr lang="en-US"/>
        </a:p>
      </dgm:t>
    </dgm:pt>
    <dgm:pt modelId="{23398031-CEE3-4740-BEB9-995A3D259370}" type="sibTrans" cxnId="{B4D90257-452B-458B-9F5B-09DF6F8E2DD5}">
      <dgm:prSet/>
      <dgm:spPr/>
      <dgm:t>
        <a:bodyPr/>
        <a:lstStyle/>
        <a:p>
          <a:pPr>
            <a:lnSpc>
              <a:spcPct val="100000"/>
            </a:lnSpc>
          </a:pPr>
          <a:endParaRPr lang="en-US"/>
        </a:p>
      </dgm:t>
    </dgm:pt>
    <dgm:pt modelId="{2EAF97A9-DB70-4C14-9B79-0C8D59852CA5}">
      <dgm:prSet/>
      <dgm:spPr/>
      <dgm:t>
        <a:bodyPr/>
        <a:lstStyle/>
        <a:p>
          <a:pPr>
            <a:lnSpc>
              <a:spcPct val="100000"/>
            </a:lnSpc>
          </a:pPr>
          <a:r>
            <a:rPr lang="en-IN"/>
            <a:t>The aim of the project is to design an intelligent IoT based system that efficiently switches between Solar and Conventional Energy based on the load requirements of the user while ensuring a regular power supply. </a:t>
          </a:r>
          <a:endParaRPr lang="en-US"/>
        </a:p>
      </dgm:t>
    </dgm:pt>
    <dgm:pt modelId="{2B681C6F-2141-4703-B36D-15A58B8848AA}" type="parTrans" cxnId="{075973C6-82DF-48C9-BD19-76AC737CC3E0}">
      <dgm:prSet/>
      <dgm:spPr/>
      <dgm:t>
        <a:bodyPr/>
        <a:lstStyle/>
        <a:p>
          <a:endParaRPr lang="en-US"/>
        </a:p>
      </dgm:t>
    </dgm:pt>
    <dgm:pt modelId="{7D611396-7C00-4C28-9A0A-B5EDF64348DC}" type="sibTrans" cxnId="{075973C6-82DF-48C9-BD19-76AC737CC3E0}">
      <dgm:prSet/>
      <dgm:spPr/>
      <dgm:t>
        <a:bodyPr/>
        <a:lstStyle/>
        <a:p>
          <a:endParaRPr lang="en-US"/>
        </a:p>
      </dgm:t>
    </dgm:pt>
    <dgm:pt modelId="{5E3B8F16-6F13-4752-BE86-B8983E3567D6}" type="pres">
      <dgm:prSet presAssocID="{612F3514-DB2C-4225-97E5-177E83ACE2E9}" presName="root" presStyleCnt="0">
        <dgm:presLayoutVars>
          <dgm:dir/>
          <dgm:resizeHandles val="exact"/>
        </dgm:presLayoutVars>
      </dgm:prSet>
      <dgm:spPr/>
    </dgm:pt>
    <dgm:pt modelId="{74D772CE-1CC8-4A85-AC1A-6AC7BE613AAF}" type="pres">
      <dgm:prSet presAssocID="{612F3514-DB2C-4225-97E5-177E83ACE2E9}" presName="container" presStyleCnt="0">
        <dgm:presLayoutVars>
          <dgm:dir/>
          <dgm:resizeHandles val="exact"/>
        </dgm:presLayoutVars>
      </dgm:prSet>
      <dgm:spPr/>
    </dgm:pt>
    <dgm:pt modelId="{DB5236DD-CFA2-41FE-821B-97A8207D07DB}" type="pres">
      <dgm:prSet presAssocID="{F6D12376-AC57-4EBE-93D2-A99B2AE6118E}" presName="compNode" presStyleCnt="0"/>
      <dgm:spPr/>
    </dgm:pt>
    <dgm:pt modelId="{DCB45B42-8E59-4BDD-A0E6-C59CF52D8F31}" type="pres">
      <dgm:prSet presAssocID="{F6D12376-AC57-4EBE-93D2-A99B2AE6118E}" presName="iconBgRect" presStyleLbl="bgShp" presStyleIdx="0" presStyleCnt="4"/>
      <dgm:spPr/>
    </dgm:pt>
    <dgm:pt modelId="{6A020B43-75FE-4D84-9447-98233F21AF69}" type="pres">
      <dgm:prSet presAssocID="{F6D12376-AC57-4EBE-93D2-A99B2AE6118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n"/>
        </a:ext>
      </dgm:extLst>
    </dgm:pt>
    <dgm:pt modelId="{7B0328E0-2F69-4C1B-9305-CCBE616C0EE3}" type="pres">
      <dgm:prSet presAssocID="{F6D12376-AC57-4EBE-93D2-A99B2AE6118E}" presName="spaceRect" presStyleCnt="0"/>
      <dgm:spPr/>
    </dgm:pt>
    <dgm:pt modelId="{FF1C2F37-750E-4512-A064-004896A82FDC}" type="pres">
      <dgm:prSet presAssocID="{F6D12376-AC57-4EBE-93D2-A99B2AE6118E}" presName="textRect" presStyleLbl="revTx" presStyleIdx="0" presStyleCnt="4">
        <dgm:presLayoutVars>
          <dgm:chMax val="1"/>
          <dgm:chPref val="1"/>
        </dgm:presLayoutVars>
      </dgm:prSet>
      <dgm:spPr/>
    </dgm:pt>
    <dgm:pt modelId="{2623AD38-1329-4026-8EAA-C7F0D815DD39}" type="pres">
      <dgm:prSet presAssocID="{84A13487-4109-439E-AE41-9564736C624E}" presName="sibTrans" presStyleLbl="sibTrans2D1" presStyleIdx="0" presStyleCnt="0"/>
      <dgm:spPr/>
    </dgm:pt>
    <dgm:pt modelId="{A601DFD8-1B1A-47B8-9406-85A8CBD68C34}" type="pres">
      <dgm:prSet presAssocID="{51D6F909-DC5E-41C2-8285-7A9814E1CC17}" presName="compNode" presStyleCnt="0"/>
      <dgm:spPr/>
    </dgm:pt>
    <dgm:pt modelId="{82D7FFB6-7A68-48B8-99BC-63998E5975A5}" type="pres">
      <dgm:prSet presAssocID="{51D6F909-DC5E-41C2-8285-7A9814E1CC17}" presName="iconBgRect" presStyleLbl="bgShp" presStyleIdx="1" presStyleCnt="4"/>
      <dgm:spPr/>
    </dgm:pt>
    <dgm:pt modelId="{BF66C625-814D-468E-AF66-A97A8DA108CC}" type="pres">
      <dgm:prSet presAssocID="{51D6F909-DC5E-41C2-8285-7A9814E1CC1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indmill"/>
        </a:ext>
      </dgm:extLst>
    </dgm:pt>
    <dgm:pt modelId="{99EC1637-5785-4152-A822-5BD2C556A0AF}" type="pres">
      <dgm:prSet presAssocID="{51D6F909-DC5E-41C2-8285-7A9814E1CC17}" presName="spaceRect" presStyleCnt="0"/>
      <dgm:spPr/>
    </dgm:pt>
    <dgm:pt modelId="{1D22CBF7-12B7-4AFA-BE9B-4BA5B492CC22}" type="pres">
      <dgm:prSet presAssocID="{51D6F909-DC5E-41C2-8285-7A9814E1CC17}" presName="textRect" presStyleLbl="revTx" presStyleIdx="1" presStyleCnt="4">
        <dgm:presLayoutVars>
          <dgm:chMax val="1"/>
          <dgm:chPref val="1"/>
        </dgm:presLayoutVars>
      </dgm:prSet>
      <dgm:spPr/>
    </dgm:pt>
    <dgm:pt modelId="{38FA26CD-10F5-4DAA-92E1-4A3CF4EE563F}" type="pres">
      <dgm:prSet presAssocID="{E37D3987-B03B-4874-A11A-F2CF6AB434D7}" presName="sibTrans" presStyleLbl="sibTrans2D1" presStyleIdx="0" presStyleCnt="0"/>
      <dgm:spPr/>
    </dgm:pt>
    <dgm:pt modelId="{016EA7B6-1A4C-42CD-84E1-C74B98545DF6}" type="pres">
      <dgm:prSet presAssocID="{E62ACDC2-70E8-47DE-97FC-0E310682C1B0}" presName="compNode" presStyleCnt="0"/>
      <dgm:spPr/>
    </dgm:pt>
    <dgm:pt modelId="{5AC1962B-62ED-4D2D-9F2C-7CD599A87822}" type="pres">
      <dgm:prSet presAssocID="{E62ACDC2-70E8-47DE-97FC-0E310682C1B0}" presName="iconBgRect" presStyleLbl="bgShp" presStyleIdx="2" presStyleCnt="4"/>
      <dgm:spPr/>
    </dgm:pt>
    <dgm:pt modelId="{CD8BE43B-C016-43E0-B221-425516950C2F}" type="pres">
      <dgm:prSet presAssocID="{E62ACDC2-70E8-47DE-97FC-0E310682C1B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bulb"/>
        </a:ext>
      </dgm:extLst>
    </dgm:pt>
    <dgm:pt modelId="{1C877875-9C1B-4E43-B688-414ED9A41B7B}" type="pres">
      <dgm:prSet presAssocID="{E62ACDC2-70E8-47DE-97FC-0E310682C1B0}" presName="spaceRect" presStyleCnt="0"/>
      <dgm:spPr/>
    </dgm:pt>
    <dgm:pt modelId="{1DC8DB2E-4124-4014-9B04-2EE595CF88D7}" type="pres">
      <dgm:prSet presAssocID="{E62ACDC2-70E8-47DE-97FC-0E310682C1B0}" presName="textRect" presStyleLbl="revTx" presStyleIdx="2" presStyleCnt="4">
        <dgm:presLayoutVars>
          <dgm:chMax val="1"/>
          <dgm:chPref val="1"/>
        </dgm:presLayoutVars>
      </dgm:prSet>
      <dgm:spPr/>
    </dgm:pt>
    <dgm:pt modelId="{16E6749F-8545-4B3B-9AA4-8530DAD4D666}" type="pres">
      <dgm:prSet presAssocID="{23398031-CEE3-4740-BEB9-995A3D259370}" presName="sibTrans" presStyleLbl="sibTrans2D1" presStyleIdx="0" presStyleCnt="0"/>
      <dgm:spPr/>
    </dgm:pt>
    <dgm:pt modelId="{B4AB8068-F427-4B69-8CDC-9FB0F146B046}" type="pres">
      <dgm:prSet presAssocID="{2EAF97A9-DB70-4C14-9B79-0C8D59852CA5}" presName="compNode" presStyleCnt="0"/>
      <dgm:spPr/>
    </dgm:pt>
    <dgm:pt modelId="{A5F0CA2E-E97F-4CF5-BFB1-BD6314BC14F1}" type="pres">
      <dgm:prSet presAssocID="{2EAF97A9-DB70-4C14-9B79-0C8D59852CA5}" presName="iconBgRect" presStyleLbl="bgShp" presStyleIdx="3" presStyleCnt="4"/>
      <dgm:spPr/>
    </dgm:pt>
    <dgm:pt modelId="{3FFD5DFD-F816-46E9-95CF-435CF3491971}" type="pres">
      <dgm:prSet presAssocID="{2EAF97A9-DB70-4C14-9B79-0C8D59852CA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A92D63DC-B569-4AAF-B124-CD29E260741E}" type="pres">
      <dgm:prSet presAssocID="{2EAF97A9-DB70-4C14-9B79-0C8D59852CA5}" presName="spaceRect" presStyleCnt="0"/>
      <dgm:spPr/>
    </dgm:pt>
    <dgm:pt modelId="{5E7AEF11-D295-4497-BF2D-4C1F7D7B3159}" type="pres">
      <dgm:prSet presAssocID="{2EAF97A9-DB70-4C14-9B79-0C8D59852CA5}" presName="textRect" presStyleLbl="revTx" presStyleIdx="3" presStyleCnt="4">
        <dgm:presLayoutVars>
          <dgm:chMax val="1"/>
          <dgm:chPref val="1"/>
        </dgm:presLayoutVars>
      </dgm:prSet>
      <dgm:spPr/>
    </dgm:pt>
  </dgm:ptLst>
  <dgm:cxnLst>
    <dgm:cxn modelId="{F173CE0E-BABE-4F16-AC23-3EBA08CDE215}" type="presOf" srcId="{E37D3987-B03B-4874-A11A-F2CF6AB434D7}" destId="{38FA26CD-10F5-4DAA-92E1-4A3CF4EE563F}" srcOrd="0" destOrd="0" presId="urn:microsoft.com/office/officeart/2018/2/layout/IconCircleList"/>
    <dgm:cxn modelId="{3D01B32D-6F1A-44F1-889F-CEB74C2F1F9A}" srcId="{612F3514-DB2C-4225-97E5-177E83ACE2E9}" destId="{51D6F909-DC5E-41C2-8285-7A9814E1CC17}" srcOrd="1" destOrd="0" parTransId="{4D9D67D0-2C79-40F1-BAE4-45F55CAE4029}" sibTransId="{E37D3987-B03B-4874-A11A-F2CF6AB434D7}"/>
    <dgm:cxn modelId="{90111439-2DD4-4FEC-B777-A09F4674D868}" type="presOf" srcId="{2EAF97A9-DB70-4C14-9B79-0C8D59852CA5}" destId="{5E7AEF11-D295-4497-BF2D-4C1F7D7B3159}" srcOrd="0" destOrd="0" presId="urn:microsoft.com/office/officeart/2018/2/layout/IconCircleList"/>
    <dgm:cxn modelId="{CA2B4A4C-CA03-4E3A-ADE1-7884E8AF8688}" type="presOf" srcId="{F6D12376-AC57-4EBE-93D2-A99B2AE6118E}" destId="{FF1C2F37-750E-4512-A064-004896A82FDC}" srcOrd="0" destOrd="0" presId="urn:microsoft.com/office/officeart/2018/2/layout/IconCircleList"/>
    <dgm:cxn modelId="{B4D90257-452B-458B-9F5B-09DF6F8E2DD5}" srcId="{612F3514-DB2C-4225-97E5-177E83ACE2E9}" destId="{E62ACDC2-70E8-47DE-97FC-0E310682C1B0}" srcOrd="2" destOrd="0" parTransId="{306A2EA1-B2CC-4BC7-B6A3-AECD6C64EFEE}" sibTransId="{23398031-CEE3-4740-BEB9-995A3D259370}"/>
    <dgm:cxn modelId="{1ABCFC57-CC85-4623-BA61-F4DFFA97804F}" type="presOf" srcId="{612F3514-DB2C-4225-97E5-177E83ACE2E9}" destId="{5E3B8F16-6F13-4752-BE86-B8983E3567D6}" srcOrd="0" destOrd="0" presId="urn:microsoft.com/office/officeart/2018/2/layout/IconCircleList"/>
    <dgm:cxn modelId="{6B94AE6B-0627-4ED3-A74F-59B057D883B2}" type="presOf" srcId="{84A13487-4109-439E-AE41-9564736C624E}" destId="{2623AD38-1329-4026-8EAA-C7F0D815DD39}" srcOrd="0" destOrd="0" presId="urn:microsoft.com/office/officeart/2018/2/layout/IconCircleList"/>
    <dgm:cxn modelId="{82CB8077-A89A-406B-B92C-091FD1DDD80D}" type="presOf" srcId="{23398031-CEE3-4740-BEB9-995A3D259370}" destId="{16E6749F-8545-4B3B-9AA4-8530DAD4D666}" srcOrd="0" destOrd="0" presId="urn:microsoft.com/office/officeart/2018/2/layout/IconCircleList"/>
    <dgm:cxn modelId="{8F538D7D-C385-49FB-BAAB-D4BB2D69D61F}" srcId="{612F3514-DB2C-4225-97E5-177E83ACE2E9}" destId="{F6D12376-AC57-4EBE-93D2-A99B2AE6118E}" srcOrd="0" destOrd="0" parTransId="{4CA839AD-FB89-4846-9934-647DF15090EF}" sibTransId="{84A13487-4109-439E-AE41-9564736C624E}"/>
    <dgm:cxn modelId="{A7CE77C2-88E2-47C8-B90F-690276E0625D}" type="presOf" srcId="{51D6F909-DC5E-41C2-8285-7A9814E1CC17}" destId="{1D22CBF7-12B7-4AFA-BE9B-4BA5B492CC22}" srcOrd="0" destOrd="0" presId="urn:microsoft.com/office/officeart/2018/2/layout/IconCircleList"/>
    <dgm:cxn modelId="{075973C6-82DF-48C9-BD19-76AC737CC3E0}" srcId="{612F3514-DB2C-4225-97E5-177E83ACE2E9}" destId="{2EAF97A9-DB70-4C14-9B79-0C8D59852CA5}" srcOrd="3" destOrd="0" parTransId="{2B681C6F-2141-4703-B36D-15A58B8848AA}" sibTransId="{7D611396-7C00-4C28-9A0A-B5EDF64348DC}"/>
    <dgm:cxn modelId="{56793AF7-F13C-44E0-A4A9-FD666A73C041}" type="presOf" srcId="{E62ACDC2-70E8-47DE-97FC-0E310682C1B0}" destId="{1DC8DB2E-4124-4014-9B04-2EE595CF88D7}" srcOrd="0" destOrd="0" presId="urn:microsoft.com/office/officeart/2018/2/layout/IconCircleList"/>
    <dgm:cxn modelId="{6C2B71C6-13AD-427E-A5C6-A4C595024527}" type="presParOf" srcId="{5E3B8F16-6F13-4752-BE86-B8983E3567D6}" destId="{74D772CE-1CC8-4A85-AC1A-6AC7BE613AAF}" srcOrd="0" destOrd="0" presId="urn:microsoft.com/office/officeart/2018/2/layout/IconCircleList"/>
    <dgm:cxn modelId="{5B8612B4-1B15-438D-8A54-B26D421C7922}" type="presParOf" srcId="{74D772CE-1CC8-4A85-AC1A-6AC7BE613AAF}" destId="{DB5236DD-CFA2-41FE-821B-97A8207D07DB}" srcOrd="0" destOrd="0" presId="urn:microsoft.com/office/officeart/2018/2/layout/IconCircleList"/>
    <dgm:cxn modelId="{6A24027B-2B86-4737-92DA-6DE0CF59787B}" type="presParOf" srcId="{DB5236DD-CFA2-41FE-821B-97A8207D07DB}" destId="{DCB45B42-8E59-4BDD-A0E6-C59CF52D8F31}" srcOrd="0" destOrd="0" presId="urn:microsoft.com/office/officeart/2018/2/layout/IconCircleList"/>
    <dgm:cxn modelId="{E51FF0EA-934B-4674-9B42-B43D2038491A}" type="presParOf" srcId="{DB5236DD-CFA2-41FE-821B-97A8207D07DB}" destId="{6A020B43-75FE-4D84-9447-98233F21AF69}" srcOrd="1" destOrd="0" presId="urn:microsoft.com/office/officeart/2018/2/layout/IconCircleList"/>
    <dgm:cxn modelId="{4EDF36C7-F239-4E09-843B-860B4CB6C2C6}" type="presParOf" srcId="{DB5236DD-CFA2-41FE-821B-97A8207D07DB}" destId="{7B0328E0-2F69-4C1B-9305-CCBE616C0EE3}" srcOrd="2" destOrd="0" presId="urn:microsoft.com/office/officeart/2018/2/layout/IconCircleList"/>
    <dgm:cxn modelId="{1AE019C8-C3E4-46AD-AF8C-8A974CC06EDE}" type="presParOf" srcId="{DB5236DD-CFA2-41FE-821B-97A8207D07DB}" destId="{FF1C2F37-750E-4512-A064-004896A82FDC}" srcOrd="3" destOrd="0" presId="urn:microsoft.com/office/officeart/2018/2/layout/IconCircleList"/>
    <dgm:cxn modelId="{A64C9246-EE97-4E3A-A0DB-8C1FCEBBCD27}" type="presParOf" srcId="{74D772CE-1CC8-4A85-AC1A-6AC7BE613AAF}" destId="{2623AD38-1329-4026-8EAA-C7F0D815DD39}" srcOrd="1" destOrd="0" presId="urn:microsoft.com/office/officeart/2018/2/layout/IconCircleList"/>
    <dgm:cxn modelId="{A861EB40-A45B-4A0B-9883-61A2AC4092D1}" type="presParOf" srcId="{74D772CE-1CC8-4A85-AC1A-6AC7BE613AAF}" destId="{A601DFD8-1B1A-47B8-9406-85A8CBD68C34}" srcOrd="2" destOrd="0" presId="urn:microsoft.com/office/officeart/2018/2/layout/IconCircleList"/>
    <dgm:cxn modelId="{9E10FC6C-411A-4FBF-BA17-28EDA7546A45}" type="presParOf" srcId="{A601DFD8-1B1A-47B8-9406-85A8CBD68C34}" destId="{82D7FFB6-7A68-48B8-99BC-63998E5975A5}" srcOrd="0" destOrd="0" presId="urn:microsoft.com/office/officeart/2018/2/layout/IconCircleList"/>
    <dgm:cxn modelId="{D41699D8-D584-4A6F-B82F-A390DD24D1C0}" type="presParOf" srcId="{A601DFD8-1B1A-47B8-9406-85A8CBD68C34}" destId="{BF66C625-814D-468E-AF66-A97A8DA108CC}" srcOrd="1" destOrd="0" presId="urn:microsoft.com/office/officeart/2018/2/layout/IconCircleList"/>
    <dgm:cxn modelId="{59207222-1EDD-4AFC-8567-71341C020D01}" type="presParOf" srcId="{A601DFD8-1B1A-47B8-9406-85A8CBD68C34}" destId="{99EC1637-5785-4152-A822-5BD2C556A0AF}" srcOrd="2" destOrd="0" presId="urn:microsoft.com/office/officeart/2018/2/layout/IconCircleList"/>
    <dgm:cxn modelId="{71ABCC6E-5BF4-4BC7-8796-60493893AED2}" type="presParOf" srcId="{A601DFD8-1B1A-47B8-9406-85A8CBD68C34}" destId="{1D22CBF7-12B7-4AFA-BE9B-4BA5B492CC22}" srcOrd="3" destOrd="0" presId="urn:microsoft.com/office/officeart/2018/2/layout/IconCircleList"/>
    <dgm:cxn modelId="{880AFF72-EFFB-4572-92F8-3B493A5C582B}" type="presParOf" srcId="{74D772CE-1CC8-4A85-AC1A-6AC7BE613AAF}" destId="{38FA26CD-10F5-4DAA-92E1-4A3CF4EE563F}" srcOrd="3" destOrd="0" presId="urn:microsoft.com/office/officeart/2018/2/layout/IconCircleList"/>
    <dgm:cxn modelId="{5BBC5204-FC05-46C3-9CEA-D047EAA32B4F}" type="presParOf" srcId="{74D772CE-1CC8-4A85-AC1A-6AC7BE613AAF}" destId="{016EA7B6-1A4C-42CD-84E1-C74B98545DF6}" srcOrd="4" destOrd="0" presId="urn:microsoft.com/office/officeart/2018/2/layout/IconCircleList"/>
    <dgm:cxn modelId="{3F5C2F8E-D9FD-438A-8434-29717046C912}" type="presParOf" srcId="{016EA7B6-1A4C-42CD-84E1-C74B98545DF6}" destId="{5AC1962B-62ED-4D2D-9F2C-7CD599A87822}" srcOrd="0" destOrd="0" presId="urn:microsoft.com/office/officeart/2018/2/layout/IconCircleList"/>
    <dgm:cxn modelId="{975B30EA-D1E0-4EC3-86C1-1A753BFFF60A}" type="presParOf" srcId="{016EA7B6-1A4C-42CD-84E1-C74B98545DF6}" destId="{CD8BE43B-C016-43E0-B221-425516950C2F}" srcOrd="1" destOrd="0" presId="urn:microsoft.com/office/officeart/2018/2/layout/IconCircleList"/>
    <dgm:cxn modelId="{0C9A7DEB-B5D1-4193-B6EE-15BB5A67ED90}" type="presParOf" srcId="{016EA7B6-1A4C-42CD-84E1-C74B98545DF6}" destId="{1C877875-9C1B-4E43-B688-414ED9A41B7B}" srcOrd="2" destOrd="0" presId="urn:microsoft.com/office/officeart/2018/2/layout/IconCircleList"/>
    <dgm:cxn modelId="{E1DA986B-6029-4241-AD35-C959B05EA0F6}" type="presParOf" srcId="{016EA7B6-1A4C-42CD-84E1-C74B98545DF6}" destId="{1DC8DB2E-4124-4014-9B04-2EE595CF88D7}" srcOrd="3" destOrd="0" presId="urn:microsoft.com/office/officeart/2018/2/layout/IconCircleList"/>
    <dgm:cxn modelId="{54BF2BF1-A2B9-48DC-A0A9-936A1464A1CE}" type="presParOf" srcId="{74D772CE-1CC8-4A85-AC1A-6AC7BE613AAF}" destId="{16E6749F-8545-4B3B-9AA4-8530DAD4D666}" srcOrd="5" destOrd="0" presId="urn:microsoft.com/office/officeart/2018/2/layout/IconCircleList"/>
    <dgm:cxn modelId="{4EEB00C4-B1B4-4A88-AEC5-58D4FD4E8F53}" type="presParOf" srcId="{74D772CE-1CC8-4A85-AC1A-6AC7BE613AAF}" destId="{B4AB8068-F427-4B69-8CDC-9FB0F146B046}" srcOrd="6" destOrd="0" presId="urn:microsoft.com/office/officeart/2018/2/layout/IconCircleList"/>
    <dgm:cxn modelId="{0117780C-2492-47E4-9B8B-CDE0698AC752}" type="presParOf" srcId="{B4AB8068-F427-4B69-8CDC-9FB0F146B046}" destId="{A5F0CA2E-E97F-4CF5-BFB1-BD6314BC14F1}" srcOrd="0" destOrd="0" presId="urn:microsoft.com/office/officeart/2018/2/layout/IconCircleList"/>
    <dgm:cxn modelId="{C480C356-7C5F-4199-A75A-0EFA8939AFB4}" type="presParOf" srcId="{B4AB8068-F427-4B69-8CDC-9FB0F146B046}" destId="{3FFD5DFD-F816-46E9-95CF-435CF3491971}" srcOrd="1" destOrd="0" presId="urn:microsoft.com/office/officeart/2018/2/layout/IconCircleList"/>
    <dgm:cxn modelId="{7FC61407-7FF7-405E-BF7F-9DAF9709DC70}" type="presParOf" srcId="{B4AB8068-F427-4B69-8CDC-9FB0F146B046}" destId="{A92D63DC-B569-4AAF-B124-CD29E260741E}" srcOrd="2" destOrd="0" presId="urn:microsoft.com/office/officeart/2018/2/layout/IconCircleList"/>
    <dgm:cxn modelId="{9B55F8BC-F15A-4F8A-87A1-7510E321E17B}" type="presParOf" srcId="{B4AB8068-F427-4B69-8CDC-9FB0F146B046}" destId="{5E7AEF11-D295-4497-BF2D-4C1F7D7B315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0DA5CB-DDE8-49D4-B601-3EB30448FCE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D54B63F-1DFE-404A-98B8-0B5FD13F856E}">
      <dgm:prSet/>
      <dgm:spPr/>
      <dgm:t>
        <a:bodyPr/>
        <a:lstStyle/>
        <a:p>
          <a:pPr>
            <a:lnSpc>
              <a:spcPct val="100000"/>
            </a:lnSpc>
          </a:pPr>
          <a:r>
            <a:rPr lang="en-US"/>
            <a:t>Usually at 11-12pm the midday sun is at its highest intensity. Hence, we will power all 3 units with solar power while conventional is driven to 0.</a:t>
          </a:r>
        </a:p>
      </dgm:t>
    </dgm:pt>
    <dgm:pt modelId="{C6A6B148-39C0-4D3C-A453-B389BE92FC94}" type="parTrans" cxnId="{60E4D494-9CDE-4F85-86FF-724436846D6C}">
      <dgm:prSet/>
      <dgm:spPr/>
      <dgm:t>
        <a:bodyPr/>
        <a:lstStyle/>
        <a:p>
          <a:endParaRPr lang="en-US"/>
        </a:p>
      </dgm:t>
    </dgm:pt>
    <dgm:pt modelId="{6F9F45C3-85FF-4374-A412-7FC99FD535A6}" type="sibTrans" cxnId="{60E4D494-9CDE-4F85-86FF-724436846D6C}">
      <dgm:prSet/>
      <dgm:spPr/>
      <dgm:t>
        <a:bodyPr/>
        <a:lstStyle/>
        <a:p>
          <a:endParaRPr lang="en-US"/>
        </a:p>
      </dgm:t>
    </dgm:pt>
    <dgm:pt modelId="{9E2F12C6-0AA9-4E96-8F70-9B8B78B8BD39}">
      <dgm:prSet/>
      <dgm:spPr/>
      <dgm:t>
        <a:bodyPr/>
        <a:lstStyle/>
        <a:p>
          <a:pPr>
            <a:lnSpc>
              <a:spcPct val="100000"/>
            </a:lnSpc>
          </a:pPr>
          <a:r>
            <a:rPr lang="en-US"/>
            <a:t>Around 4-5 pm in the afternoon, the Sun starts to set hence the solar current decreases and it is likely that it will not be able to power all 3 units. Since we need to </a:t>
          </a:r>
          <a:r>
            <a:rPr lang="en-US" b="1"/>
            <a:t>maximize solar and minimize conventional, </a:t>
          </a:r>
          <a:r>
            <a:rPr lang="en-US"/>
            <a:t>we switch to a combination of solar and conventional to power the system.</a:t>
          </a:r>
        </a:p>
      </dgm:t>
    </dgm:pt>
    <dgm:pt modelId="{D045EFF6-E6C4-4EFC-B26F-7B58B45FFDCE}" type="parTrans" cxnId="{F2CA9BF7-9EE0-4D75-BE0C-006E01350E88}">
      <dgm:prSet/>
      <dgm:spPr/>
      <dgm:t>
        <a:bodyPr/>
        <a:lstStyle/>
        <a:p>
          <a:endParaRPr lang="en-US"/>
        </a:p>
      </dgm:t>
    </dgm:pt>
    <dgm:pt modelId="{8A641AC3-76E4-4A77-BC67-0D052F9EC62F}" type="sibTrans" cxnId="{F2CA9BF7-9EE0-4D75-BE0C-006E01350E88}">
      <dgm:prSet/>
      <dgm:spPr/>
      <dgm:t>
        <a:bodyPr/>
        <a:lstStyle/>
        <a:p>
          <a:endParaRPr lang="en-US"/>
        </a:p>
      </dgm:t>
    </dgm:pt>
    <dgm:pt modelId="{1B1789FC-BC99-49C3-BFE8-0927D5CCDCD6}">
      <dgm:prSet/>
      <dgm:spPr/>
      <dgm:t>
        <a:bodyPr/>
        <a:lstStyle/>
        <a:p>
          <a:pPr>
            <a:lnSpc>
              <a:spcPct val="100000"/>
            </a:lnSpc>
          </a:pPr>
          <a:r>
            <a:rPr lang="en-US" dirty="0"/>
            <a:t>During the evening around 6-7pm the solar energy is negligible. To minimize conventional we need not power the factory ,thus we shall power the other 2 units using conventional current and available solar power.</a:t>
          </a:r>
        </a:p>
      </dgm:t>
    </dgm:pt>
    <dgm:pt modelId="{28977CF9-1977-471E-BAAA-9DA232E7885A}" type="parTrans" cxnId="{7F72CA1B-530B-4967-90B6-87B1810221BC}">
      <dgm:prSet/>
      <dgm:spPr/>
      <dgm:t>
        <a:bodyPr/>
        <a:lstStyle/>
        <a:p>
          <a:endParaRPr lang="en-US"/>
        </a:p>
      </dgm:t>
    </dgm:pt>
    <dgm:pt modelId="{EFB0A462-453F-4969-80A1-F83D71028860}" type="sibTrans" cxnId="{7F72CA1B-530B-4967-90B6-87B1810221BC}">
      <dgm:prSet/>
      <dgm:spPr/>
      <dgm:t>
        <a:bodyPr/>
        <a:lstStyle/>
        <a:p>
          <a:endParaRPr lang="en-US"/>
        </a:p>
      </dgm:t>
    </dgm:pt>
    <dgm:pt modelId="{720D02DF-A92E-4950-A439-8E5C20C4B5D6}">
      <dgm:prSet/>
      <dgm:spPr/>
      <dgm:t>
        <a:bodyPr/>
        <a:lstStyle/>
        <a:p>
          <a:pPr>
            <a:lnSpc>
              <a:spcPct val="100000"/>
            </a:lnSpc>
          </a:pPr>
          <a:r>
            <a:rPr lang="en-US"/>
            <a:t>At night, it is optimal to only power the hospital as it is our priority for which we will use conventional.</a:t>
          </a:r>
        </a:p>
      </dgm:t>
    </dgm:pt>
    <dgm:pt modelId="{C3938E63-D16D-4CAE-92CC-35084DE539E8}" type="parTrans" cxnId="{7222B3B8-D2B5-413D-BFCC-B3562303F6F9}">
      <dgm:prSet/>
      <dgm:spPr/>
      <dgm:t>
        <a:bodyPr/>
        <a:lstStyle/>
        <a:p>
          <a:endParaRPr lang="en-US"/>
        </a:p>
      </dgm:t>
    </dgm:pt>
    <dgm:pt modelId="{CC6DF71C-BA61-4D9E-A179-518E6D9BDA92}" type="sibTrans" cxnId="{7222B3B8-D2B5-413D-BFCC-B3562303F6F9}">
      <dgm:prSet/>
      <dgm:spPr/>
      <dgm:t>
        <a:bodyPr/>
        <a:lstStyle/>
        <a:p>
          <a:endParaRPr lang="en-US"/>
        </a:p>
      </dgm:t>
    </dgm:pt>
    <dgm:pt modelId="{F3477F24-8FC8-453C-BF2F-85818AD23796}">
      <dgm:prSet/>
      <dgm:spPr/>
      <dgm:t>
        <a:bodyPr/>
        <a:lstStyle/>
        <a:p>
          <a:pPr>
            <a:lnSpc>
              <a:spcPct val="100000"/>
            </a:lnSpc>
          </a:pPr>
          <a:r>
            <a:rPr lang="en-US" dirty="0"/>
            <a:t>Without IoT, we would need to hire someone to connect and disconnect the respective circuits. However using the knowledge and resources IoT has, we have created an </a:t>
          </a:r>
          <a:r>
            <a:rPr lang="en-IN" dirty="0"/>
            <a:t>automatic switching system that relays between Solar and Conventional depending on load requirements. </a:t>
          </a:r>
        </a:p>
      </dgm:t>
    </dgm:pt>
    <dgm:pt modelId="{BD40DD2C-4D51-4A28-B67A-A61C783C8F02}" type="parTrans" cxnId="{3E16E35D-4188-4074-BC53-6C32DCC53D2E}">
      <dgm:prSet/>
      <dgm:spPr/>
      <dgm:t>
        <a:bodyPr/>
        <a:lstStyle/>
        <a:p>
          <a:endParaRPr lang="en-US"/>
        </a:p>
      </dgm:t>
    </dgm:pt>
    <dgm:pt modelId="{1EEEDAC7-58B5-4467-814A-E5887B3B764F}" type="sibTrans" cxnId="{3E16E35D-4188-4074-BC53-6C32DCC53D2E}">
      <dgm:prSet/>
      <dgm:spPr/>
      <dgm:t>
        <a:bodyPr/>
        <a:lstStyle/>
        <a:p>
          <a:endParaRPr lang="en-US"/>
        </a:p>
      </dgm:t>
    </dgm:pt>
    <dgm:pt modelId="{4D0FF3CC-4821-44B1-88F1-F8B1D25ED149}" type="pres">
      <dgm:prSet presAssocID="{C30DA5CB-DDE8-49D4-B601-3EB30448FCED}" presName="root" presStyleCnt="0">
        <dgm:presLayoutVars>
          <dgm:dir/>
          <dgm:resizeHandles val="exact"/>
        </dgm:presLayoutVars>
      </dgm:prSet>
      <dgm:spPr/>
    </dgm:pt>
    <dgm:pt modelId="{2299C479-2422-4301-9AC4-67D7FC01303B}" type="pres">
      <dgm:prSet presAssocID="{2D54B63F-1DFE-404A-98B8-0B5FD13F856E}" presName="compNode" presStyleCnt="0"/>
      <dgm:spPr/>
    </dgm:pt>
    <dgm:pt modelId="{331F519E-CDFB-4E1A-B554-9E1F5BEE64AD}" type="pres">
      <dgm:prSet presAssocID="{2D54B63F-1DFE-404A-98B8-0B5FD13F856E}" presName="bgRect" presStyleLbl="bgShp" presStyleIdx="0" presStyleCnt="5"/>
      <dgm:spPr/>
    </dgm:pt>
    <dgm:pt modelId="{7C0B4DAE-A73C-4792-8BB7-63F087C18DCE}" type="pres">
      <dgm:prSet presAssocID="{2D54B63F-1DFE-404A-98B8-0B5FD13F856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n"/>
        </a:ext>
      </dgm:extLst>
    </dgm:pt>
    <dgm:pt modelId="{47526492-CEAC-4AED-8F83-A7E41A57776F}" type="pres">
      <dgm:prSet presAssocID="{2D54B63F-1DFE-404A-98B8-0B5FD13F856E}" presName="spaceRect" presStyleCnt="0"/>
      <dgm:spPr/>
    </dgm:pt>
    <dgm:pt modelId="{6B28292C-4071-4C08-AB6F-6377425983E7}" type="pres">
      <dgm:prSet presAssocID="{2D54B63F-1DFE-404A-98B8-0B5FD13F856E}" presName="parTx" presStyleLbl="revTx" presStyleIdx="0" presStyleCnt="5">
        <dgm:presLayoutVars>
          <dgm:chMax val="0"/>
          <dgm:chPref val="0"/>
        </dgm:presLayoutVars>
      </dgm:prSet>
      <dgm:spPr/>
    </dgm:pt>
    <dgm:pt modelId="{E35A2223-AEF0-4CD1-A2BE-F1C2DEAFD65A}" type="pres">
      <dgm:prSet presAssocID="{6F9F45C3-85FF-4374-A412-7FC99FD535A6}" presName="sibTrans" presStyleCnt="0"/>
      <dgm:spPr/>
    </dgm:pt>
    <dgm:pt modelId="{9CD639AE-D616-4D4E-8288-195613136149}" type="pres">
      <dgm:prSet presAssocID="{9E2F12C6-0AA9-4E96-8F70-9B8B78B8BD39}" presName="compNode" presStyleCnt="0"/>
      <dgm:spPr/>
    </dgm:pt>
    <dgm:pt modelId="{EEE48DAE-4D15-4DE3-80D4-80C2A3E084A0}" type="pres">
      <dgm:prSet presAssocID="{9E2F12C6-0AA9-4E96-8F70-9B8B78B8BD39}" presName="bgRect" presStyleLbl="bgShp" presStyleIdx="1" presStyleCnt="5"/>
      <dgm:spPr/>
    </dgm:pt>
    <dgm:pt modelId="{0D4B1BFE-EDA0-49F2-A924-03922D4DD036}" type="pres">
      <dgm:prSet presAssocID="{9E2F12C6-0AA9-4E96-8F70-9B8B78B8BD3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unset scene"/>
        </a:ext>
      </dgm:extLst>
    </dgm:pt>
    <dgm:pt modelId="{C472B852-A32C-4A3E-9650-32944F9412F8}" type="pres">
      <dgm:prSet presAssocID="{9E2F12C6-0AA9-4E96-8F70-9B8B78B8BD39}" presName="spaceRect" presStyleCnt="0"/>
      <dgm:spPr/>
    </dgm:pt>
    <dgm:pt modelId="{6C32FC71-07EC-4959-B6F7-BEB99DD6F0A2}" type="pres">
      <dgm:prSet presAssocID="{9E2F12C6-0AA9-4E96-8F70-9B8B78B8BD39}" presName="parTx" presStyleLbl="revTx" presStyleIdx="1" presStyleCnt="5">
        <dgm:presLayoutVars>
          <dgm:chMax val="0"/>
          <dgm:chPref val="0"/>
        </dgm:presLayoutVars>
      </dgm:prSet>
      <dgm:spPr/>
    </dgm:pt>
    <dgm:pt modelId="{C66EA647-C9C1-4D79-B83D-8846E0CAE1FF}" type="pres">
      <dgm:prSet presAssocID="{8A641AC3-76E4-4A77-BC67-0D052F9EC62F}" presName="sibTrans" presStyleCnt="0"/>
      <dgm:spPr/>
    </dgm:pt>
    <dgm:pt modelId="{7ACE72CC-75E9-41C8-B28B-BE99BD8D4CAA}" type="pres">
      <dgm:prSet presAssocID="{1B1789FC-BC99-49C3-BFE8-0927D5CCDCD6}" presName="compNode" presStyleCnt="0"/>
      <dgm:spPr/>
    </dgm:pt>
    <dgm:pt modelId="{3740F641-8221-4E4F-B958-D8C489F2E939}" type="pres">
      <dgm:prSet presAssocID="{1B1789FC-BC99-49C3-BFE8-0927D5CCDCD6}" presName="bgRect" presStyleLbl="bgShp" presStyleIdx="2" presStyleCnt="5"/>
      <dgm:spPr/>
    </dgm:pt>
    <dgm:pt modelId="{D8A8DE6A-0756-4003-AF7A-C79AF3AA7D58}" type="pres">
      <dgm:prSet presAssocID="{1B1789FC-BC99-49C3-BFE8-0927D5CCDCD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indmill"/>
        </a:ext>
      </dgm:extLst>
    </dgm:pt>
    <dgm:pt modelId="{7D2B5049-5B97-4010-8AA1-C937BEE6C12F}" type="pres">
      <dgm:prSet presAssocID="{1B1789FC-BC99-49C3-BFE8-0927D5CCDCD6}" presName="spaceRect" presStyleCnt="0"/>
      <dgm:spPr/>
    </dgm:pt>
    <dgm:pt modelId="{408CA8AF-75CF-45B2-A61C-89540BCD8EE2}" type="pres">
      <dgm:prSet presAssocID="{1B1789FC-BC99-49C3-BFE8-0927D5CCDCD6}" presName="parTx" presStyleLbl="revTx" presStyleIdx="2" presStyleCnt="5">
        <dgm:presLayoutVars>
          <dgm:chMax val="0"/>
          <dgm:chPref val="0"/>
        </dgm:presLayoutVars>
      </dgm:prSet>
      <dgm:spPr/>
    </dgm:pt>
    <dgm:pt modelId="{BC52B859-C9ED-4D57-920A-0FD3EAAE829C}" type="pres">
      <dgm:prSet presAssocID="{EFB0A462-453F-4969-80A1-F83D71028860}" presName="sibTrans" presStyleCnt="0"/>
      <dgm:spPr/>
    </dgm:pt>
    <dgm:pt modelId="{24130B0B-F970-4220-856A-28395C52C3E3}" type="pres">
      <dgm:prSet presAssocID="{720D02DF-A92E-4950-A439-8E5C20C4B5D6}" presName="compNode" presStyleCnt="0"/>
      <dgm:spPr/>
    </dgm:pt>
    <dgm:pt modelId="{040BCFF0-FB96-4AF2-9387-AE479AEC69F1}" type="pres">
      <dgm:prSet presAssocID="{720D02DF-A92E-4950-A439-8E5C20C4B5D6}" presName="bgRect" presStyleLbl="bgShp" presStyleIdx="3" presStyleCnt="5"/>
      <dgm:spPr/>
    </dgm:pt>
    <dgm:pt modelId="{C901F836-ABBC-4DD2-AE28-A28939E583FB}" type="pres">
      <dgm:prSet presAssocID="{720D02DF-A92E-4950-A439-8E5C20C4B5D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reetlight"/>
        </a:ext>
      </dgm:extLst>
    </dgm:pt>
    <dgm:pt modelId="{47975835-A3AD-4062-B5E6-3AA2C052FE0A}" type="pres">
      <dgm:prSet presAssocID="{720D02DF-A92E-4950-A439-8E5C20C4B5D6}" presName="spaceRect" presStyleCnt="0"/>
      <dgm:spPr/>
    </dgm:pt>
    <dgm:pt modelId="{6E9A823D-8D30-400F-87D0-922E21CDB07B}" type="pres">
      <dgm:prSet presAssocID="{720D02DF-A92E-4950-A439-8E5C20C4B5D6}" presName="parTx" presStyleLbl="revTx" presStyleIdx="3" presStyleCnt="5">
        <dgm:presLayoutVars>
          <dgm:chMax val="0"/>
          <dgm:chPref val="0"/>
        </dgm:presLayoutVars>
      </dgm:prSet>
      <dgm:spPr/>
    </dgm:pt>
    <dgm:pt modelId="{B705014A-DFBE-433E-8546-EF24FB32C269}" type="pres">
      <dgm:prSet presAssocID="{CC6DF71C-BA61-4D9E-A179-518E6D9BDA92}" presName="sibTrans" presStyleCnt="0"/>
      <dgm:spPr/>
    </dgm:pt>
    <dgm:pt modelId="{41193D7A-BA44-4A45-9BFF-476707E5003E}" type="pres">
      <dgm:prSet presAssocID="{F3477F24-8FC8-453C-BF2F-85818AD23796}" presName="compNode" presStyleCnt="0"/>
      <dgm:spPr/>
    </dgm:pt>
    <dgm:pt modelId="{B913F452-0735-4DE7-BD23-C7599EEB98C2}" type="pres">
      <dgm:prSet presAssocID="{F3477F24-8FC8-453C-BF2F-85818AD23796}" presName="bgRect" presStyleLbl="bgShp" presStyleIdx="4" presStyleCnt="5"/>
      <dgm:spPr/>
    </dgm:pt>
    <dgm:pt modelId="{758010D0-9019-4A8D-868D-38226E04E2A4}" type="pres">
      <dgm:prSet presAssocID="{F3477F24-8FC8-453C-BF2F-85818AD2379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cessor"/>
        </a:ext>
      </dgm:extLst>
    </dgm:pt>
    <dgm:pt modelId="{7090B86F-75A7-4061-8E11-64ED92652CB0}" type="pres">
      <dgm:prSet presAssocID="{F3477F24-8FC8-453C-BF2F-85818AD23796}" presName="spaceRect" presStyleCnt="0"/>
      <dgm:spPr/>
    </dgm:pt>
    <dgm:pt modelId="{D63C2FA1-680C-4603-BFF2-6052944369CF}" type="pres">
      <dgm:prSet presAssocID="{F3477F24-8FC8-453C-BF2F-85818AD23796}" presName="parTx" presStyleLbl="revTx" presStyleIdx="4" presStyleCnt="5">
        <dgm:presLayoutVars>
          <dgm:chMax val="0"/>
          <dgm:chPref val="0"/>
        </dgm:presLayoutVars>
      </dgm:prSet>
      <dgm:spPr/>
    </dgm:pt>
  </dgm:ptLst>
  <dgm:cxnLst>
    <dgm:cxn modelId="{7F72CA1B-530B-4967-90B6-87B1810221BC}" srcId="{C30DA5CB-DDE8-49D4-B601-3EB30448FCED}" destId="{1B1789FC-BC99-49C3-BFE8-0927D5CCDCD6}" srcOrd="2" destOrd="0" parTransId="{28977CF9-1977-471E-BAAA-9DA232E7885A}" sibTransId="{EFB0A462-453F-4969-80A1-F83D71028860}"/>
    <dgm:cxn modelId="{897F3D35-25DD-46FD-9F82-700855CD8140}" type="presOf" srcId="{F3477F24-8FC8-453C-BF2F-85818AD23796}" destId="{D63C2FA1-680C-4603-BFF2-6052944369CF}" srcOrd="0" destOrd="0" presId="urn:microsoft.com/office/officeart/2018/2/layout/IconVerticalSolidList"/>
    <dgm:cxn modelId="{E6131640-F9EE-40C6-9BE3-C2E02EDB40C1}" type="presOf" srcId="{1B1789FC-BC99-49C3-BFE8-0927D5CCDCD6}" destId="{408CA8AF-75CF-45B2-A61C-89540BCD8EE2}" srcOrd="0" destOrd="0" presId="urn:microsoft.com/office/officeart/2018/2/layout/IconVerticalSolidList"/>
    <dgm:cxn modelId="{3E16E35D-4188-4074-BC53-6C32DCC53D2E}" srcId="{C30DA5CB-DDE8-49D4-B601-3EB30448FCED}" destId="{F3477F24-8FC8-453C-BF2F-85818AD23796}" srcOrd="4" destOrd="0" parTransId="{BD40DD2C-4D51-4A28-B67A-A61C783C8F02}" sibTransId="{1EEEDAC7-58B5-4467-814A-E5887B3B764F}"/>
    <dgm:cxn modelId="{DAB3BA64-EC3C-48DC-84C2-FD1E8393FFB6}" type="presOf" srcId="{9E2F12C6-0AA9-4E96-8F70-9B8B78B8BD39}" destId="{6C32FC71-07EC-4959-B6F7-BEB99DD6F0A2}" srcOrd="0" destOrd="0" presId="urn:microsoft.com/office/officeart/2018/2/layout/IconVerticalSolidList"/>
    <dgm:cxn modelId="{7A5F4A6F-886A-41F3-AD63-FC7A2E126C2C}" type="presOf" srcId="{2D54B63F-1DFE-404A-98B8-0B5FD13F856E}" destId="{6B28292C-4071-4C08-AB6F-6377425983E7}" srcOrd="0" destOrd="0" presId="urn:microsoft.com/office/officeart/2018/2/layout/IconVerticalSolidList"/>
    <dgm:cxn modelId="{60E4D494-9CDE-4F85-86FF-724436846D6C}" srcId="{C30DA5CB-DDE8-49D4-B601-3EB30448FCED}" destId="{2D54B63F-1DFE-404A-98B8-0B5FD13F856E}" srcOrd="0" destOrd="0" parTransId="{C6A6B148-39C0-4D3C-A453-B389BE92FC94}" sibTransId="{6F9F45C3-85FF-4374-A412-7FC99FD535A6}"/>
    <dgm:cxn modelId="{87D22AAE-EAC2-42DC-844E-09C51D532AA0}" type="presOf" srcId="{720D02DF-A92E-4950-A439-8E5C20C4B5D6}" destId="{6E9A823D-8D30-400F-87D0-922E21CDB07B}" srcOrd="0" destOrd="0" presId="urn:microsoft.com/office/officeart/2018/2/layout/IconVerticalSolidList"/>
    <dgm:cxn modelId="{7222B3B8-D2B5-413D-BFCC-B3562303F6F9}" srcId="{C30DA5CB-DDE8-49D4-B601-3EB30448FCED}" destId="{720D02DF-A92E-4950-A439-8E5C20C4B5D6}" srcOrd="3" destOrd="0" parTransId="{C3938E63-D16D-4CAE-92CC-35084DE539E8}" sibTransId="{CC6DF71C-BA61-4D9E-A179-518E6D9BDA92}"/>
    <dgm:cxn modelId="{021FC2E4-EE7D-45C3-A944-39D563834280}" type="presOf" srcId="{C30DA5CB-DDE8-49D4-B601-3EB30448FCED}" destId="{4D0FF3CC-4821-44B1-88F1-F8B1D25ED149}" srcOrd="0" destOrd="0" presId="urn:microsoft.com/office/officeart/2018/2/layout/IconVerticalSolidList"/>
    <dgm:cxn modelId="{F2CA9BF7-9EE0-4D75-BE0C-006E01350E88}" srcId="{C30DA5CB-DDE8-49D4-B601-3EB30448FCED}" destId="{9E2F12C6-0AA9-4E96-8F70-9B8B78B8BD39}" srcOrd="1" destOrd="0" parTransId="{D045EFF6-E6C4-4EFC-B26F-7B58B45FFDCE}" sibTransId="{8A641AC3-76E4-4A77-BC67-0D052F9EC62F}"/>
    <dgm:cxn modelId="{996AA1DC-47CD-4685-B417-B3BC68FBF54B}" type="presParOf" srcId="{4D0FF3CC-4821-44B1-88F1-F8B1D25ED149}" destId="{2299C479-2422-4301-9AC4-67D7FC01303B}" srcOrd="0" destOrd="0" presId="urn:microsoft.com/office/officeart/2018/2/layout/IconVerticalSolidList"/>
    <dgm:cxn modelId="{F3BC2B23-4E40-4373-8744-BB04BFFE538F}" type="presParOf" srcId="{2299C479-2422-4301-9AC4-67D7FC01303B}" destId="{331F519E-CDFB-4E1A-B554-9E1F5BEE64AD}" srcOrd="0" destOrd="0" presId="urn:microsoft.com/office/officeart/2018/2/layout/IconVerticalSolidList"/>
    <dgm:cxn modelId="{450188E9-C9FA-4310-8D85-8294C95CCA93}" type="presParOf" srcId="{2299C479-2422-4301-9AC4-67D7FC01303B}" destId="{7C0B4DAE-A73C-4792-8BB7-63F087C18DCE}" srcOrd="1" destOrd="0" presId="urn:microsoft.com/office/officeart/2018/2/layout/IconVerticalSolidList"/>
    <dgm:cxn modelId="{D9F7A181-CAD6-434B-902C-3FAC8FDF0B47}" type="presParOf" srcId="{2299C479-2422-4301-9AC4-67D7FC01303B}" destId="{47526492-CEAC-4AED-8F83-A7E41A57776F}" srcOrd="2" destOrd="0" presId="urn:microsoft.com/office/officeart/2018/2/layout/IconVerticalSolidList"/>
    <dgm:cxn modelId="{1BF3260C-6D91-4566-ACED-64A8852A534D}" type="presParOf" srcId="{2299C479-2422-4301-9AC4-67D7FC01303B}" destId="{6B28292C-4071-4C08-AB6F-6377425983E7}" srcOrd="3" destOrd="0" presId="urn:microsoft.com/office/officeart/2018/2/layout/IconVerticalSolidList"/>
    <dgm:cxn modelId="{42D05D13-B0E9-4000-A1A4-B48B5F31AEFD}" type="presParOf" srcId="{4D0FF3CC-4821-44B1-88F1-F8B1D25ED149}" destId="{E35A2223-AEF0-4CD1-A2BE-F1C2DEAFD65A}" srcOrd="1" destOrd="0" presId="urn:microsoft.com/office/officeart/2018/2/layout/IconVerticalSolidList"/>
    <dgm:cxn modelId="{141C492B-1935-4C4B-BFBC-D734E619011E}" type="presParOf" srcId="{4D0FF3CC-4821-44B1-88F1-F8B1D25ED149}" destId="{9CD639AE-D616-4D4E-8288-195613136149}" srcOrd="2" destOrd="0" presId="urn:microsoft.com/office/officeart/2018/2/layout/IconVerticalSolidList"/>
    <dgm:cxn modelId="{872FC95F-04A4-4272-88DD-37E0833DB146}" type="presParOf" srcId="{9CD639AE-D616-4D4E-8288-195613136149}" destId="{EEE48DAE-4D15-4DE3-80D4-80C2A3E084A0}" srcOrd="0" destOrd="0" presId="urn:microsoft.com/office/officeart/2018/2/layout/IconVerticalSolidList"/>
    <dgm:cxn modelId="{10316EEB-6BC1-40A0-AFE9-C41C018DEA7B}" type="presParOf" srcId="{9CD639AE-D616-4D4E-8288-195613136149}" destId="{0D4B1BFE-EDA0-49F2-A924-03922D4DD036}" srcOrd="1" destOrd="0" presId="urn:microsoft.com/office/officeart/2018/2/layout/IconVerticalSolidList"/>
    <dgm:cxn modelId="{D240C3EC-E73A-441F-B42C-99C36E84066D}" type="presParOf" srcId="{9CD639AE-D616-4D4E-8288-195613136149}" destId="{C472B852-A32C-4A3E-9650-32944F9412F8}" srcOrd="2" destOrd="0" presId="urn:microsoft.com/office/officeart/2018/2/layout/IconVerticalSolidList"/>
    <dgm:cxn modelId="{999B8CE9-9596-48FC-BA4F-09BB1DD07198}" type="presParOf" srcId="{9CD639AE-D616-4D4E-8288-195613136149}" destId="{6C32FC71-07EC-4959-B6F7-BEB99DD6F0A2}" srcOrd="3" destOrd="0" presId="urn:microsoft.com/office/officeart/2018/2/layout/IconVerticalSolidList"/>
    <dgm:cxn modelId="{67E86DAA-2B27-40A2-81DA-0F5BE926E49B}" type="presParOf" srcId="{4D0FF3CC-4821-44B1-88F1-F8B1D25ED149}" destId="{C66EA647-C9C1-4D79-B83D-8846E0CAE1FF}" srcOrd="3" destOrd="0" presId="urn:microsoft.com/office/officeart/2018/2/layout/IconVerticalSolidList"/>
    <dgm:cxn modelId="{634FEF11-7578-42B6-BAA5-73B2A30180B9}" type="presParOf" srcId="{4D0FF3CC-4821-44B1-88F1-F8B1D25ED149}" destId="{7ACE72CC-75E9-41C8-B28B-BE99BD8D4CAA}" srcOrd="4" destOrd="0" presId="urn:microsoft.com/office/officeart/2018/2/layout/IconVerticalSolidList"/>
    <dgm:cxn modelId="{D1C5AE72-BE4C-46E5-BF4F-E14DC15A4461}" type="presParOf" srcId="{7ACE72CC-75E9-41C8-B28B-BE99BD8D4CAA}" destId="{3740F641-8221-4E4F-B958-D8C489F2E939}" srcOrd="0" destOrd="0" presId="urn:microsoft.com/office/officeart/2018/2/layout/IconVerticalSolidList"/>
    <dgm:cxn modelId="{ED987EC1-948F-4114-9E3A-C8E961CEDF6E}" type="presParOf" srcId="{7ACE72CC-75E9-41C8-B28B-BE99BD8D4CAA}" destId="{D8A8DE6A-0756-4003-AF7A-C79AF3AA7D58}" srcOrd="1" destOrd="0" presId="urn:microsoft.com/office/officeart/2018/2/layout/IconVerticalSolidList"/>
    <dgm:cxn modelId="{8BC72772-F86D-4CBE-A661-F19440E324F4}" type="presParOf" srcId="{7ACE72CC-75E9-41C8-B28B-BE99BD8D4CAA}" destId="{7D2B5049-5B97-4010-8AA1-C937BEE6C12F}" srcOrd="2" destOrd="0" presId="urn:microsoft.com/office/officeart/2018/2/layout/IconVerticalSolidList"/>
    <dgm:cxn modelId="{D4620EA6-F0EB-463E-81C2-827E78445E0C}" type="presParOf" srcId="{7ACE72CC-75E9-41C8-B28B-BE99BD8D4CAA}" destId="{408CA8AF-75CF-45B2-A61C-89540BCD8EE2}" srcOrd="3" destOrd="0" presId="urn:microsoft.com/office/officeart/2018/2/layout/IconVerticalSolidList"/>
    <dgm:cxn modelId="{53A355C3-757A-44AF-8CD4-52B83BCF31DA}" type="presParOf" srcId="{4D0FF3CC-4821-44B1-88F1-F8B1D25ED149}" destId="{BC52B859-C9ED-4D57-920A-0FD3EAAE829C}" srcOrd="5" destOrd="0" presId="urn:microsoft.com/office/officeart/2018/2/layout/IconVerticalSolidList"/>
    <dgm:cxn modelId="{02424057-71CF-40AB-8B23-3D3BD7E24AD5}" type="presParOf" srcId="{4D0FF3CC-4821-44B1-88F1-F8B1D25ED149}" destId="{24130B0B-F970-4220-856A-28395C52C3E3}" srcOrd="6" destOrd="0" presId="urn:microsoft.com/office/officeart/2018/2/layout/IconVerticalSolidList"/>
    <dgm:cxn modelId="{695F17AF-6E3E-4629-9292-705595D0B716}" type="presParOf" srcId="{24130B0B-F970-4220-856A-28395C52C3E3}" destId="{040BCFF0-FB96-4AF2-9387-AE479AEC69F1}" srcOrd="0" destOrd="0" presId="urn:microsoft.com/office/officeart/2018/2/layout/IconVerticalSolidList"/>
    <dgm:cxn modelId="{75EDEE8F-EED2-4314-BD06-7C5AAF995A6F}" type="presParOf" srcId="{24130B0B-F970-4220-856A-28395C52C3E3}" destId="{C901F836-ABBC-4DD2-AE28-A28939E583FB}" srcOrd="1" destOrd="0" presId="urn:microsoft.com/office/officeart/2018/2/layout/IconVerticalSolidList"/>
    <dgm:cxn modelId="{760E1504-5EC7-4A8C-AAEE-E4FE995E1581}" type="presParOf" srcId="{24130B0B-F970-4220-856A-28395C52C3E3}" destId="{47975835-A3AD-4062-B5E6-3AA2C052FE0A}" srcOrd="2" destOrd="0" presId="urn:microsoft.com/office/officeart/2018/2/layout/IconVerticalSolidList"/>
    <dgm:cxn modelId="{5420162E-1941-492E-B5AF-43A6B3BA8BB0}" type="presParOf" srcId="{24130B0B-F970-4220-856A-28395C52C3E3}" destId="{6E9A823D-8D30-400F-87D0-922E21CDB07B}" srcOrd="3" destOrd="0" presId="urn:microsoft.com/office/officeart/2018/2/layout/IconVerticalSolidList"/>
    <dgm:cxn modelId="{28686D00-ED31-4BD8-8A70-24735342D36A}" type="presParOf" srcId="{4D0FF3CC-4821-44B1-88F1-F8B1D25ED149}" destId="{B705014A-DFBE-433E-8546-EF24FB32C269}" srcOrd="7" destOrd="0" presId="urn:microsoft.com/office/officeart/2018/2/layout/IconVerticalSolidList"/>
    <dgm:cxn modelId="{431B0EC8-B0B3-403E-A8D1-D29BF8A08BDF}" type="presParOf" srcId="{4D0FF3CC-4821-44B1-88F1-F8B1D25ED149}" destId="{41193D7A-BA44-4A45-9BFF-476707E5003E}" srcOrd="8" destOrd="0" presId="urn:microsoft.com/office/officeart/2018/2/layout/IconVerticalSolidList"/>
    <dgm:cxn modelId="{1AAE2113-6944-42B4-9BC3-1126AA14FFE9}" type="presParOf" srcId="{41193D7A-BA44-4A45-9BFF-476707E5003E}" destId="{B913F452-0735-4DE7-BD23-C7599EEB98C2}" srcOrd="0" destOrd="0" presId="urn:microsoft.com/office/officeart/2018/2/layout/IconVerticalSolidList"/>
    <dgm:cxn modelId="{104AD6E8-CB16-4453-AC4E-C72D4E8E442C}" type="presParOf" srcId="{41193D7A-BA44-4A45-9BFF-476707E5003E}" destId="{758010D0-9019-4A8D-868D-38226E04E2A4}" srcOrd="1" destOrd="0" presId="urn:microsoft.com/office/officeart/2018/2/layout/IconVerticalSolidList"/>
    <dgm:cxn modelId="{737EBE92-472E-4036-A118-8CA4896722F0}" type="presParOf" srcId="{41193D7A-BA44-4A45-9BFF-476707E5003E}" destId="{7090B86F-75A7-4061-8E11-64ED92652CB0}" srcOrd="2" destOrd="0" presId="urn:microsoft.com/office/officeart/2018/2/layout/IconVerticalSolidList"/>
    <dgm:cxn modelId="{256B79EA-71A0-4EB9-A1FC-AB7B4331CC50}" type="presParOf" srcId="{41193D7A-BA44-4A45-9BFF-476707E5003E}" destId="{D63C2FA1-680C-4603-BFF2-6052944369C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B45B42-8E59-4BDD-A0E6-C59CF52D8F31}">
      <dsp:nvSpPr>
        <dsp:cNvPr id="0" name=""/>
        <dsp:cNvSpPr/>
      </dsp:nvSpPr>
      <dsp:spPr>
        <a:xfrm>
          <a:off x="134825" y="385168"/>
          <a:ext cx="1295909" cy="12959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020B43-75FE-4D84-9447-98233F21AF69}">
      <dsp:nvSpPr>
        <dsp:cNvPr id="0" name=""/>
        <dsp:cNvSpPr/>
      </dsp:nvSpPr>
      <dsp:spPr>
        <a:xfrm>
          <a:off x="406966" y="657309"/>
          <a:ext cx="751627" cy="7516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1C2F37-750E-4512-A064-004896A82FDC}">
      <dsp:nvSpPr>
        <dsp:cNvPr id="0" name=""/>
        <dsp:cNvSpPr/>
      </dsp:nvSpPr>
      <dsp:spPr>
        <a:xfrm>
          <a:off x="1708430" y="385168"/>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kern="1200" dirty="0"/>
            <a:t>Power generation from solar panels is variable due to variations in solar irradiance, temperature and other components. Often when a system is entirely based on solar powering, it tends to compromise on the regularity and availability of power. </a:t>
          </a:r>
          <a:endParaRPr lang="en-US" sz="1200" kern="1200" dirty="0"/>
        </a:p>
      </dsp:txBody>
      <dsp:txXfrm>
        <a:off x="1708430" y="385168"/>
        <a:ext cx="3054644" cy="1295909"/>
      </dsp:txXfrm>
    </dsp:sp>
    <dsp:sp modelId="{82D7FFB6-7A68-48B8-99BC-63998E5975A5}">
      <dsp:nvSpPr>
        <dsp:cNvPr id="0" name=""/>
        <dsp:cNvSpPr/>
      </dsp:nvSpPr>
      <dsp:spPr>
        <a:xfrm>
          <a:off x="5295324" y="385168"/>
          <a:ext cx="1295909" cy="12959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66C625-814D-468E-AF66-A97A8DA108CC}">
      <dsp:nvSpPr>
        <dsp:cNvPr id="0" name=""/>
        <dsp:cNvSpPr/>
      </dsp:nvSpPr>
      <dsp:spPr>
        <a:xfrm>
          <a:off x="5567465" y="657309"/>
          <a:ext cx="751627" cy="7516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22CBF7-12B7-4AFA-BE9B-4BA5B492CC22}">
      <dsp:nvSpPr>
        <dsp:cNvPr id="0" name=""/>
        <dsp:cNvSpPr/>
      </dsp:nvSpPr>
      <dsp:spPr>
        <a:xfrm>
          <a:off x="6868929" y="385168"/>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kern="1200"/>
            <a:t>Conventional energy sources guarantee 24/7 availability of power but are limited on a long term basis and come at the cost of serious environmental damages.</a:t>
          </a:r>
          <a:endParaRPr lang="en-US" sz="1200" kern="1200"/>
        </a:p>
      </dsp:txBody>
      <dsp:txXfrm>
        <a:off x="6868929" y="385168"/>
        <a:ext cx="3054644" cy="1295909"/>
      </dsp:txXfrm>
    </dsp:sp>
    <dsp:sp modelId="{5AC1962B-62ED-4D2D-9F2C-7CD599A87822}">
      <dsp:nvSpPr>
        <dsp:cNvPr id="0" name=""/>
        <dsp:cNvSpPr/>
      </dsp:nvSpPr>
      <dsp:spPr>
        <a:xfrm>
          <a:off x="134825" y="2369713"/>
          <a:ext cx="1295909" cy="12959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8BE43B-C016-43E0-B221-425516950C2F}">
      <dsp:nvSpPr>
        <dsp:cNvPr id="0" name=""/>
        <dsp:cNvSpPr/>
      </dsp:nvSpPr>
      <dsp:spPr>
        <a:xfrm>
          <a:off x="406966" y="2641854"/>
          <a:ext cx="751627" cy="7516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C8DB2E-4124-4014-9B04-2EE595CF88D7}">
      <dsp:nvSpPr>
        <dsp:cNvPr id="0" name=""/>
        <dsp:cNvSpPr/>
      </dsp:nvSpPr>
      <dsp:spPr>
        <a:xfrm>
          <a:off x="1708430" y="2369713"/>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kern="1200"/>
            <a:t>What the current situation demands is striking the right balance between the two or in other words maximize the use of solar energy and minimize that of conventional while ensuring uninterrupted power supply. </a:t>
          </a:r>
          <a:endParaRPr lang="en-US" sz="1200" kern="1200"/>
        </a:p>
      </dsp:txBody>
      <dsp:txXfrm>
        <a:off x="1708430" y="2369713"/>
        <a:ext cx="3054644" cy="1295909"/>
      </dsp:txXfrm>
    </dsp:sp>
    <dsp:sp modelId="{A5F0CA2E-E97F-4CF5-BFB1-BD6314BC14F1}">
      <dsp:nvSpPr>
        <dsp:cNvPr id="0" name=""/>
        <dsp:cNvSpPr/>
      </dsp:nvSpPr>
      <dsp:spPr>
        <a:xfrm>
          <a:off x="5295324" y="2369713"/>
          <a:ext cx="1295909" cy="12959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FD5DFD-F816-46E9-95CF-435CF3491971}">
      <dsp:nvSpPr>
        <dsp:cNvPr id="0" name=""/>
        <dsp:cNvSpPr/>
      </dsp:nvSpPr>
      <dsp:spPr>
        <a:xfrm>
          <a:off x="5567465" y="2641854"/>
          <a:ext cx="751627" cy="7516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7AEF11-D295-4497-BF2D-4C1F7D7B3159}">
      <dsp:nvSpPr>
        <dsp:cNvPr id="0" name=""/>
        <dsp:cNvSpPr/>
      </dsp:nvSpPr>
      <dsp:spPr>
        <a:xfrm>
          <a:off x="6868929" y="2369713"/>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kern="1200"/>
            <a:t>The aim of the project is to design an intelligent IoT based system that efficiently switches between Solar and Conventional Energy based on the load requirements of the user while ensuring a regular power supply. </a:t>
          </a:r>
          <a:endParaRPr lang="en-US" sz="1200" kern="1200"/>
        </a:p>
      </dsp:txBody>
      <dsp:txXfrm>
        <a:off x="6868929" y="2369713"/>
        <a:ext cx="3054644" cy="12959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1F519E-CDFB-4E1A-B554-9E1F5BEE64AD}">
      <dsp:nvSpPr>
        <dsp:cNvPr id="0" name=""/>
        <dsp:cNvSpPr/>
      </dsp:nvSpPr>
      <dsp:spPr>
        <a:xfrm>
          <a:off x="0" y="5147"/>
          <a:ext cx="10055352" cy="5679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0B4DAE-A73C-4792-8BB7-63F087C18DCE}">
      <dsp:nvSpPr>
        <dsp:cNvPr id="0" name=""/>
        <dsp:cNvSpPr/>
      </dsp:nvSpPr>
      <dsp:spPr>
        <a:xfrm>
          <a:off x="171806" y="132937"/>
          <a:ext cx="312680" cy="312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28292C-4071-4C08-AB6F-6377425983E7}">
      <dsp:nvSpPr>
        <dsp:cNvPr id="0" name=""/>
        <dsp:cNvSpPr/>
      </dsp:nvSpPr>
      <dsp:spPr>
        <a:xfrm>
          <a:off x="656293" y="5147"/>
          <a:ext cx="9340095" cy="674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379" tIns="71379" rIns="71379" bIns="71379" numCol="1" spcCol="1270" anchor="ctr" anchorCtr="0">
          <a:noAutofit/>
        </a:bodyPr>
        <a:lstStyle/>
        <a:p>
          <a:pPr marL="0" lvl="0" indent="0" algn="l" defTabSz="622300">
            <a:lnSpc>
              <a:spcPct val="100000"/>
            </a:lnSpc>
            <a:spcBef>
              <a:spcPct val="0"/>
            </a:spcBef>
            <a:spcAft>
              <a:spcPct val="35000"/>
            </a:spcAft>
            <a:buNone/>
          </a:pPr>
          <a:r>
            <a:rPr lang="en-US" sz="1400" kern="1200"/>
            <a:t>Usually at 11-12pm the midday sun is at its highest intensity. Hence, we will power all 3 units with solar power while conventional is driven to 0.</a:t>
          </a:r>
        </a:p>
      </dsp:txBody>
      <dsp:txXfrm>
        <a:off x="656293" y="5147"/>
        <a:ext cx="9340095" cy="674446"/>
      </dsp:txXfrm>
    </dsp:sp>
    <dsp:sp modelId="{EEE48DAE-4D15-4DE3-80D4-80C2A3E084A0}">
      <dsp:nvSpPr>
        <dsp:cNvPr id="0" name=""/>
        <dsp:cNvSpPr/>
      </dsp:nvSpPr>
      <dsp:spPr>
        <a:xfrm>
          <a:off x="0" y="848205"/>
          <a:ext cx="10055352" cy="5679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4B1BFE-EDA0-49F2-A924-03922D4DD036}">
      <dsp:nvSpPr>
        <dsp:cNvPr id="0" name=""/>
        <dsp:cNvSpPr/>
      </dsp:nvSpPr>
      <dsp:spPr>
        <a:xfrm>
          <a:off x="171806" y="975994"/>
          <a:ext cx="312680" cy="312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32FC71-07EC-4959-B6F7-BEB99DD6F0A2}">
      <dsp:nvSpPr>
        <dsp:cNvPr id="0" name=""/>
        <dsp:cNvSpPr/>
      </dsp:nvSpPr>
      <dsp:spPr>
        <a:xfrm>
          <a:off x="656293" y="848205"/>
          <a:ext cx="9340095" cy="674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379" tIns="71379" rIns="71379" bIns="71379" numCol="1" spcCol="1270" anchor="ctr" anchorCtr="0">
          <a:noAutofit/>
        </a:bodyPr>
        <a:lstStyle/>
        <a:p>
          <a:pPr marL="0" lvl="0" indent="0" algn="l" defTabSz="622300">
            <a:lnSpc>
              <a:spcPct val="100000"/>
            </a:lnSpc>
            <a:spcBef>
              <a:spcPct val="0"/>
            </a:spcBef>
            <a:spcAft>
              <a:spcPct val="35000"/>
            </a:spcAft>
            <a:buNone/>
          </a:pPr>
          <a:r>
            <a:rPr lang="en-US" sz="1400" kern="1200"/>
            <a:t>Around 4-5 pm in the afternoon, the Sun starts to set hence the solar current decreases and it is likely that it will not be able to power all 3 units. Since we need to </a:t>
          </a:r>
          <a:r>
            <a:rPr lang="en-US" sz="1400" b="1" kern="1200"/>
            <a:t>maximize solar and minimize conventional, </a:t>
          </a:r>
          <a:r>
            <a:rPr lang="en-US" sz="1400" kern="1200"/>
            <a:t>we switch to a combination of solar and conventional to power the system.</a:t>
          </a:r>
        </a:p>
      </dsp:txBody>
      <dsp:txXfrm>
        <a:off x="656293" y="848205"/>
        <a:ext cx="9340095" cy="674446"/>
      </dsp:txXfrm>
    </dsp:sp>
    <dsp:sp modelId="{3740F641-8221-4E4F-B958-D8C489F2E939}">
      <dsp:nvSpPr>
        <dsp:cNvPr id="0" name=""/>
        <dsp:cNvSpPr/>
      </dsp:nvSpPr>
      <dsp:spPr>
        <a:xfrm>
          <a:off x="0" y="1691262"/>
          <a:ext cx="10055352" cy="5679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A8DE6A-0756-4003-AF7A-C79AF3AA7D58}">
      <dsp:nvSpPr>
        <dsp:cNvPr id="0" name=""/>
        <dsp:cNvSpPr/>
      </dsp:nvSpPr>
      <dsp:spPr>
        <a:xfrm>
          <a:off x="171806" y="1819052"/>
          <a:ext cx="312680" cy="312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8CA8AF-75CF-45B2-A61C-89540BCD8EE2}">
      <dsp:nvSpPr>
        <dsp:cNvPr id="0" name=""/>
        <dsp:cNvSpPr/>
      </dsp:nvSpPr>
      <dsp:spPr>
        <a:xfrm>
          <a:off x="656293" y="1691262"/>
          <a:ext cx="9340095" cy="674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379" tIns="71379" rIns="71379" bIns="71379" numCol="1" spcCol="1270" anchor="ctr" anchorCtr="0">
          <a:noAutofit/>
        </a:bodyPr>
        <a:lstStyle/>
        <a:p>
          <a:pPr marL="0" lvl="0" indent="0" algn="l" defTabSz="622300">
            <a:lnSpc>
              <a:spcPct val="100000"/>
            </a:lnSpc>
            <a:spcBef>
              <a:spcPct val="0"/>
            </a:spcBef>
            <a:spcAft>
              <a:spcPct val="35000"/>
            </a:spcAft>
            <a:buNone/>
          </a:pPr>
          <a:r>
            <a:rPr lang="en-US" sz="1400" kern="1200" dirty="0"/>
            <a:t>During the evening around 6-7pm the solar energy is negligible. To minimize conventional we need not power the factory ,thus we shall power the other 2 units using conventional current and available solar power.</a:t>
          </a:r>
        </a:p>
      </dsp:txBody>
      <dsp:txXfrm>
        <a:off x="656293" y="1691262"/>
        <a:ext cx="9340095" cy="674446"/>
      </dsp:txXfrm>
    </dsp:sp>
    <dsp:sp modelId="{040BCFF0-FB96-4AF2-9387-AE479AEC69F1}">
      <dsp:nvSpPr>
        <dsp:cNvPr id="0" name=""/>
        <dsp:cNvSpPr/>
      </dsp:nvSpPr>
      <dsp:spPr>
        <a:xfrm>
          <a:off x="0" y="2534320"/>
          <a:ext cx="10055352" cy="5679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01F836-ABBC-4DD2-AE28-A28939E583FB}">
      <dsp:nvSpPr>
        <dsp:cNvPr id="0" name=""/>
        <dsp:cNvSpPr/>
      </dsp:nvSpPr>
      <dsp:spPr>
        <a:xfrm>
          <a:off x="171806" y="2662110"/>
          <a:ext cx="312680" cy="3123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9A823D-8D30-400F-87D0-922E21CDB07B}">
      <dsp:nvSpPr>
        <dsp:cNvPr id="0" name=""/>
        <dsp:cNvSpPr/>
      </dsp:nvSpPr>
      <dsp:spPr>
        <a:xfrm>
          <a:off x="656293" y="2534320"/>
          <a:ext cx="9340095" cy="674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379" tIns="71379" rIns="71379" bIns="71379" numCol="1" spcCol="1270" anchor="ctr" anchorCtr="0">
          <a:noAutofit/>
        </a:bodyPr>
        <a:lstStyle/>
        <a:p>
          <a:pPr marL="0" lvl="0" indent="0" algn="l" defTabSz="622300">
            <a:lnSpc>
              <a:spcPct val="100000"/>
            </a:lnSpc>
            <a:spcBef>
              <a:spcPct val="0"/>
            </a:spcBef>
            <a:spcAft>
              <a:spcPct val="35000"/>
            </a:spcAft>
            <a:buNone/>
          </a:pPr>
          <a:r>
            <a:rPr lang="en-US" sz="1400" kern="1200"/>
            <a:t>At night, it is optimal to only power the hospital as it is our priority for which we will use conventional.</a:t>
          </a:r>
        </a:p>
      </dsp:txBody>
      <dsp:txXfrm>
        <a:off x="656293" y="2534320"/>
        <a:ext cx="9340095" cy="674446"/>
      </dsp:txXfrm>
    </dsp:sp>
    <dsp:sp modelId="{B913F452-0735-4DE7-BD23-C7599EEB98C2}">
      <dsp:nvSpPr>
        <dsp:cNvPr id="0" name=""/>
        <dsp:cNvSpPr/>
      </dsp:nvSpPr>
      <dsp:spPr>
        <a:xfrm>
          <a:off x="0" y="3377378"/>
          <a:ext cx="10055352" cy="5679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8010D0-9019-4A8D-868D-38226E04E2A4}">
      <dsp:nvSpPr>
        <dsp:cNvPr id="0" name=""/>
        <dsp:cNvSpPr/>
      </dsp:nvSpPr>
      <dsp:spPr>
        <a:xfrm>
          <a:off x="171806" y="3505168"/>
          <a:ext cx="312680" cy="3123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3C2FA1-680C-4603-BFF2-6052944369CF}">
      <dsp:nvSpPr>
        <dsp:cNvPr id="0" name=""/>
        <dsp:cNvSpPr/>
      </dsp:nvSpPr>
      <dsp:spPr>
        <a:xfrm>
          <a:off x="656293" y="3377378"/>
          <a:ext cx="9340095" cy="674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379" tIns="71379" rIns="71379" bIns="71379" numCol="1" spcCol="1270" anchor="ctr" anchorCtr="0">
          <a:noAutofit/>
        </a:bodyPr>
        <a:lstStyle/>
        <a:p>
          <a:pPr marL="0" lvl="0" indent="0" algn="l" defTabSz="622300">
            <a:lnSpc>
              <a:spcPct val="100000"/>
            </a:lnSpc>
            <a:spcBef>
              <a:spcPct val="0"/>
            </a:spcBef>
            <a:spcAft>
              <a:spcPct val="35000"/>
            </a:spcAft>
            <a:buNone/>
          </a:pPr>
          <a:r>
            <a:rPr lang="en-US" sz="1400" kern="1200" dirty="0"/>
            <a:t>Without IoT, we would need to hire someone to connect and disconnect the respective circuits. However using the knowledge and resources IoT has, we have created an </a:t>
          </a:r>
          <a:r>
            <a:rPr lang="en-IN" sz="1400" kern="1200" dirty="0"/>
            <a:t>automatic switching system that relays between Solar and Conventional depending on load requirements. </a:t>
          </a:r>
        </a:p>
      </dsp:txBody>
      <dsp:txXfrm>
        <a:off x="656293" y="3377378"/>
        <a:ext cx="9340095" cy="6744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39BB7C-F5E9-0A4D-A9A9-6D57D4BD419C}" type="datetimeFigureOut">
              <a:rPr lang="en-US" smtClean="0"/>
              <a:t>6/14/23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DB9B95-4B83-E64D-9B6D-6AFE162179F1}" type="slidenum">
              <a:rPr lang="en-US" smtClean="0"/>
              <a:t>‹#›</a:t>
            </a:fld>
            <a:endParaRPr lang="en-US"/>
          </a:p>
        </p:txBody>
      </p:sp>
    </p:spTree>
    <p:extLst>
      <p:ext uri="{BB962C8B-B14F-4D97-AF65-F5344CB8AC3E}">
        <p14:creationId xmlns:p14="http://schemas.microsoft.com/office/powerpoint/2010/main" val="3748611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DB9B95-4B83-E64D-9B6D-6AFE162179F1}" type="slidenum">
              <a:rPr lang="en-US" smtClean="0"/>
              <a:t>6</a:t>
            </a:fld>
            <a:endParaRPr lang="en-US"/>
          </a:p>
        </p:txBody>
      </p:sp>
    </p:spTree>
    <p:extLst>
      <p:ext uri="{BB962C8B-B14F-4D97-AF65-F5344CB8AC3E}">
        <p14:creationId xmlns:p14="http://schemas.microsoft.com/office/powerpoint/2010/main" val="2388287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DB9B95-4B83-E64D-9B6D-6AFE162179F1}" type="slidenum">
              <a:rPr lang="en-US" smtClean="0"/>
              <a:t>14</a:t>
            </a:fld>
            <a:endParaRPr lang="en-US"/>
          </a:p>
        </p:txBody>
      </p:sp>
    </p:spTree>
    <p:extLst>
      <p:ext uri="{BB962C8B-B14F-4D97-AF65-F5344CB8AC3E}">
        <p14:creationId xmlns:p14="http://schemas.microsoft.com/office/powerpoint/2010/main" val="3845666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DB9B95-4B83-E64D-9B6D-6AFE162179F1}" type="slidenum">
              <a:rPr lang="en-US" smtClean="0"/>
              <a:t>39</a:t>
            </a:fld>
            <a:endParaRPr lang="en-US"/>
          </a:p>
        </p:txBody>
      </p:sp>
    </p:spTree>
    <p:extLst>
      <p:ext uri="{BB962C8B-B14F-4D97-AF65-F5344CB8AC3E}">
        <p14:creationId xmlns:p14="http://schemas.microsoft.com/office/powerpoint/2010/main" val="324673239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GB"/>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DC460BB-EC13-4C42-8FDF-C1DCAF684F4D}" type="datetimeFigureOut">
              <a:rPr lang="en-US" smtClean="0"/>
              <a:t>6/14/23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CA02890E-EF20-DF4C-A3F7-63923041394C}" type="slidenum">
              <a:rPr lang="en-US" smtClean="0"/>
              <a:t>‹#›</a:t>
            </a:fld>
            <a:endParaRPr lang="en-US"/>
          </a:p>
        </p:txBody>
      </p:sp>
    </p:spTree>
    <p:extLst>
      <p:ext uri="{BB962C8B-B14F-4D97-AF65-F5344CB8AC3E}">
        <p14:creationId xmlns:p14="http://schemas.microsoft.com/office/powerpoint/2010/main" val="3390154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DC460BB-EC13-4C42-8FDF-C1DCAF684F4D}" type="datetimeFigureOut">
              <a:rPr lang="en-US" smtClean="0"/>
              <a:t>6/14/23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2890E-EF20-DF4C-A3F7-63923041394C}" type="slidenum">
              <a:rPr lang="en-US" smtClean="0"/>
              <a:t>‹#›</a:t>
            </a:fld>
            <a:endParaRPr lang="en-US"/>
          </a:p>
        </p:txBody>
      </p:sp>
    </p:spTree>
    <p:extLst>
      <p:ext uri="{BB962C8B-B14F-4D97-AF65-F5344CB8AC3E}">
        <p14:creationId xmlns:p14="http://schemas.microsoft.com/office/powerpoint/2010/main" val="92062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DC460BB-EC13-4C42-8FDF-C1DCAF684F4D}" type="datetimeFigureOut">
              <a:rPr lang="en-US" smtClean="0"/>
              <a:t>6/14/23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2890E-EF20-DF4C-A3F7-63923041394C}" type="slidenum">
              <a:rPr lang="en-US" smtClean="0"/>
              <a:t>‹#›</a:t>
            </a:fld>
            <a:endParaRPr lang="en-US"/>
          </a:p>
        </p:txBody>
      </p:sp>
    </p:spTree>
    <p:extLst>
      <p:ext uri="{BB962C8B-B14F-4D97-AF65-F5344CB8AC3E}">
        <p14:creationId xmlns:p14="http://schemas.microsoft.com/office/powerpoint/2010/main" val="3066996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DC460BB-EC13-4C42-8FDF-C1DCAF684F4D}" type="datetimeFigureOut">
              <a:rPr lang="en-US" smtClean="0"/>
              <a:t>6/14/23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2890E-EF20-DF4C-A3F7-63923041394C}" type="slidenum">
              <a:rPr lang="en-US" smtClean="0"/>
              <a:t>‹#›</a:t>
            </a:fld>
            <a:endParaRPr lang="en-US"/>
          </a:p>
        </p:txBody>
      </p:sp>
    </p:spTree>
    <p:extLst>
      <p:ext uri="{BB962C8B-B14F-4D97-AF65-F5344CB8AC3E}">
        <p14:creationId xmlns:p14="http://schemas.microsoft.com/office/powerpoint/2010/main" val="1757890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GB"/>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2DC460BB-EC13-4C42-8FDF-C1DCAF684F4D}" type="datetimeFigureOut">
              <a:rPr lang="en-US" smtClean="0"/>
              <a:t>6/14/23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CA02890E-EF20-DF4C-A3F7-63923041394C}" type="slidenum">
              <a:rPr lang="en-US" smtClean="0"/>
              <a:t>‹#›</a:t>
            </a:fld>
            <a:endParaRPr lang="en-US"/>
          </a:p>
        </p:txBody>
      </p:sp>
    </p:spTree>
    <p:extLst>
      <p:ext uri="{BB962C8B-B14F-4D97-AF65-F5344CB8AC3E}">
        <p14:creationId xmlns:p14="http://schemas.microsoft.com/office/powerpoint/2010/main" val="2252909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DC460BB-EC13-4C42-8FDF-C1DCAF684F4D}" type="datetimeFigureOut">
              <a:rPr lang="en-US" smtClean="0"/>
              <a:t>6/14/23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2890E-EF20-DF4C-A3F7-63923041394C}" type="slidenum">
              <a:rPr lang="en-US" smtClean="0"/>
              <a:t>‹#›</a:t>
            </a:fld>
            <a:endParaRPr lang="en-US"/>
          </a:p>
        </p:txBody>
      </p:sp>
    </p:spTree>
    <p:extLst>
      <p:ext uri="{BB962C8B-B14F-4D97-AF65-F5344CB8AC3E}">
        <p14:creationId xmlns:p14="http://schemas.microsoft.com/office/powerpoint/2010/main" val="1527413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DC460BB-EC13-4C42-8FDF-C1DCAF684F4D}" type="datetimeFigureOut">
              <a:rPr lang="en-US" smtClean="0"/>
              <a:t>6/14/23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02890E-EF20-DF4C-A3F7-63923041394C}"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181772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DC460BB-EC13-4C42-8FDF-C1DCAF684F4D}" type="datetimeFigureOut">
              <a:rPr lang="en-US" smtClean="0"/>
              <a:t>6/14/23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02890E-EF20-DF4C-A3F7-63923041394C}" type="slidenum">
              <a:rPr lang="en-US" smtClean="0"/>
              <a:t>‹#›</a:t>
            </a:fld>
            <a:endParaRPr lang="en-US"/>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4244259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C460BB-EC13-4C42-8FDF-C1DCAF684F4D}" type="datetimeFigureOut">
              <a:rPr lang="en-US" smtClean="0"/>
              <a:t>6/14/23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02890E-EF20-DF4C-A3F7-63923041394C}" type="slidenum">
              <a:rPr lang="en-US" smtClean="0"/>
              <a:t>‹#›</a:t>
            </a:fld>
            <a:endParaRPr lang="en-US"/>
          </a:p>
        </p:txBody>
      </p:sp>
    </p:spTree>
    <p:extLst>
      <p:ext uri="{BB962C8B-B14F-4D97-AF65-F5344CB8AC3E}">
        <p14:creationId xmlns:p14="http://schemas.microsoft.com/office/powerpoint/2010/main" val="240561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DC460BB-EC13-4C42-8FDF-C1DCAF684F4D}" type="datetimeFigureOut">
              <a:rPr lang="en-US" smtClean="0"/>
              <a:t>6/14/23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A02890E-EF20-DF4C-A3F7-63923041394C}" type="slidenum">
              <a:rPr lang="en-US" smtClean="0"/>
              <a:t>‹#›</a:t>
            </a:fld>
            <a:endParaRPr lang="en-US"/>
          </a:p>
        </p:txBody>
      </p:sp>
    </p:spTree>
    <p:extLst>
      <p:ext uri="{BB962C8B-B14F-4D97-AF65-F5344CB8AC3E}">
        <p14:creationId xmlns:p14="http://schemas.microsoft.com/office/powerpoint/2010/main" val="1027244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DC460BB-EC13-4C42-8FDF-C1DCAF684F4D}" type="datetimeFigureOut">
              <a:rPr lang="en-US" smtClean="0"/>
              <a:t>6/14/23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A02890E-EF20-DF4C-A3F7-63923041394C}" type="slidenum">
              <a:rPr lang="en-US" smtClean="0"/>
              <a:t>‹#›</a:t>
            </a:fld>
            <a:endParaRPr lang="en-US"/>
          </a:p>
        </p:txBody>
      </p:sp>
    </p:spTree>
    <p:extLst>
      <p:ext uri="{BB962C8B-B14F-4D97-AF65-F5344CB8AC3E}">
        <p14:creationId xmlns:p14="http://schemas.microsoft.com/office/powerpoint/2010/main" val="3277841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2DC460BB-EC13-4C42-8FDF-C1DCAF684F4D}" type="datetimeFigureOut">
              <a:rPr lang="en-US" smtClean="0"/>
              <a:t>6/14/23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CA02890E-EF20-DF4C-A3F7-63923041394C}" type="slidenum">
              <a:rPr lang="en-US" smtClean="0"/>
              <a:t>‹#›</a:t>
            </a:fld>
            <a:endParaRPr lang="en-US"/>
          </a:p>
        </p:txBody>
      </p:sp>
    </p:spTree>
    <p:extLst>
      <p:ext uri="{BB962C8B-B14F-4D97-AF65-F5344CB8AC3E}">
        <p14:creationId xmlns:p14="http://schemas.microsoft.com/office/powerpoint/2010/main" val="42324712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1.xml"/><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0.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8.jpeg"/></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3D pattern of ring shapes connected by lines">
            <a:extLst>
              <a:ext uri="{FF2B5EF4-FFF2-40B4-BE49-F238E27FC236}">
                <a16:creationId xmlns:a16="http://schemas.microsoft.com/office/drawing/2014/main" id="{A50DA437-695B-ADE9-1AF9-7AA94020FAFC}"/>
              </a:ext>
            </a:extLst>
          </p:cNvPr>
          <p:cNvPicPr>
            <a:picLocks noChangeAspect="1"/>
          </p:cNvPicPr>
          <p:nvPr/>
        </p:nvPicPr>
        <p:blipFill rotWithShape="1">
          <a:blip r:embed="rId2"/>
          <a:srcRect/>
          <a:stretch/>
        </p:blipFill>
        <p:spPr>
          <a:xfrm>
            <a:off x="-1" y="10"/>
            <a:ext cx="12191999" cy="6857990"/>
          </a:xfrm>
          <a:prstGeom prst="rect">
            <a:avLst/>
          </a:prstGeom>
        </p:spPr>
      </p:pic>
      <p:sp>
        <p:nvSpPr>
          <p:cNvPr id="8" name="Rectangle 7">
            <a:extLst>
              <a:ext uri="{FF2B5EF4-FFF2-40B4-BE49-F238E27FC236}">
                <a16:creationId xmlns:a16="http://schemas.microsoft.com/office/drawing/2014/main" id="{CD60390C-0E4C-4682-8246-AFA2E4985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CEBA87F4-FB8A-4D91-B3F3-DFA78E0CC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3">
              <a:alphaModFix amt="9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335B782-2DE5-5C6B-3D87-6B63595BF6C9}"/>
              </a:ext>
            </a:extLst>
          </p:cNvPr>
          <p:cNvSpPr>
            <a:spLocks noGrp="1"/>
          </p:cNvSpPr>
          <p:nvPr>
            <p:ph type="ctrTitle"/>
          </p:nvPr>
        </p:nvSpPr>
        <p:spPr>
          <a:xfrm>
            <a:off x="1173480" y="4277802"/>
            <a:ext cx="9456420" cy="1622451"/>
          </a:xfrm>
        </p:spPr>
        <p:txBody>
          <a:bodyPr>
            <a:normAutofit/>
          </a:bodyPr>
          <a:lstStyle/>
          <a:p>
            <a:pPr algn="r"/>
            <a:r>
              <a:rPr lang="en-US" sz="3300" dirty="0"/>
              <a:t>Project 9:</a:t>
            </a:r>
            <a:br>
              <a:rPr lang="en-US" sz="3300" dirty="0"/>
            </a:br>
            <a:r>
              <a:rPr lang="en-US" sz="3300" dirty="0"/>
              <a:t>IoT Based Load Management System</a:t>
            </a:r>
            <a:br>
              <a:rPr lang="en-US" sz="3300" dirty="0"/>
            </a:br>
            <a:r>
              <a:rPr lang="en-US" sz="3300" dirty="0"/>
              <a:t>-Team 9</a:t>
            </a:r>
          </a:p>
        </p:txBody>
      </p:sp>
      <p:sp>
        <p:nvSpPr>
          <p:cNvPr id="12" name="Rectangle 11">
            <a:extLst>
              <a:ext uri="{FF2B5EF4-FFF2-40B4-BE49-F238E27FC236}">
                <a16:creationId xmlns:a16="http://schemas.microsoft.com/office/drawing/2014/main" id="{D012A90F-45C2-4C9B-BAF6-9CE1F546C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20163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D97BF-EFF0-078F-9A27-0345DF5CE5D8}"/>
              </a:ext>
            </a:extLst>
          </p:cNvPr>
          <p:cNvSpPr>
            <a:spLocks noGrp="1"/>
          </p:cNvSpPr>
          <p:nvPr>
            <p:ph type="title"/>
          </p:nvPr>
        </p:nvSpPr>
        <p:spPr/>
        <p:txBody>
          <a:bodyPr/>
          <a:lstStyle/>
          <a:p>
            <a:r>
              <a:rPr lang="en-US" dirty="0"/>
              <a:t>Software diagram</a:t>
            </a:r>
          </a:p>
        </p:txBody>
      </p:sp>
      <p:sp>
        <p:nvSpPr>
          <p:cNvPr id="8" name="Content Placeholder 7">
            <a:extLst>
              <a:ext uri="{FF2B5EF4-FFF2-40B4-BE49-F238E27FC236}">
                <a16:creationId xmlns:a16="http://schemas.microsoft.com/office/drawing/2014/main" id="{3FBEBFBC-9124-344B-28F6-B034F82C2B7E}"/>
              </a:ext>
            </a:extLst>
          </p:cNvPr>
          <p:cNvSpPr>
            <a:spLocks noGrp="1"/>
          </p:cNvSpPr>
          <p:nvPr>
            <p:ph idx="1"/>
          </p:nvPr>
        </p:nvSpPr>
        <p:spPr>
          <a:xfrm>
            <a:off x="1063752" y="1548384"/>
            <a:ext cx="3349752" cy="545592"/>
          </a:xfrm>
        </p:spPr>
        <p:txBody>
          <a:bodyPr/>
          <a:lstStyle/>
          <a:p>
            <a:r>
              <a:rPr lang="en-US" dirty="0"/>
              <a:t>Overall IoT Infrastructure</a:t>
            </a:r>
          </a:p>
        </p:txBody>
      </p:sp>
      <p:sp>
        <p:nvSpPr>
          <p:cNvPr id="9" name="Pentagon 8">
            <a:extLst>
              <a:ext uri="{FF2B5EF4-FFF2-40B4-BE49-F238E27FC236}">
                <a16:creationId xmlns:a16="http://schemas.microsoft.com/office/drawing/2014/main" id="{FDE946D3-571E-6AD4-0E05-F1CF5E6045A3}"/>
              </a:ext>
            </a:extLst>
          </p:cNvPr>
          <p:cNvSpPr/>
          <p:nvPr/>
        </p:nvSpPr>
        <p:spPr>
          <a:xfrm>
            <a:off x="624840" y="5585460"/>
            <a:ext cx="10256520" cy="963168"/>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PERCEPTION LAYER</a:t>
            </a:r>
          </a:p>
          <a:p>
            <a:pPr algn="ctr"/>
            <a:r>
              <a:rPr lang="en-US" dirty="0"/>
              <a:t>Current Sensor, </a:t>
            </a:r>
            <a:r>
              <a:rPr lang="en-US" dirty="0" err="1"/>
              <a:t>LDR,Solar</a:t>
            </a:r>
            <a:r>
              <a:rPr lang="en-US" dirty="0"/>
              <a:t> Panel</a:t>
            </a:r>
          </a:p>
        </p:txBody>
      </p:sp>
      <p:sp>
        <p:nvSpPr>
          <p:cNvPr id="10" name="Pentagon 9">
            <a:extLst>
              <a:ext uri="{FF2B5EF4-FFF2-40B4-BE49-F238E27FC236}">
                <a16:creationId xmlns:a16="http://schemas.microsoft.com/office/drawing/2014/main" id="{BDCA6972-EB84-0602-AE97-CEDD1A9E77A8}"/>
              </a:ext>
            </a:extLst>
          </p:cNvPr>
          <p:cNvSpPr/>
          <p:nvPr/>
        </p:nvSpPr>
        <p:spPr>
          <a:xfrm>
            <a:off x="624840" y="4381500"/>
            <a:ext cx="9281160" cy="963168"/>
          </a:xfrm>
          <a:prstGeom prst="homePlat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NETWORK LAYER</a:t>
            </a:r>
          </a:p>
          <a:p>
            <a:pPr algn="ctr"/>
            <a:r>
              <a:rPr lang="en-US" dirty="0" err="1"/>
              <a:t>Wifi</a:t>
            </a:r>
            <a:r>
              <a:rPr lang="en-US" dirty="0"/>
              <a:t>, 5G</a:t>
            </a:r>
          </a:p>
        </p:txBody>
      </p:sp>
      <p:sp>
        <p:nvSpPr>
          <p:cNvPr id="11" name="Pentagon 10">
            <a:extLst>
              <a:ext uri="{FF2B5EF4-FFF2-40B4-BE49-F238E27FC236}">
                <a16:creationId xmlns:a16="http://schemas.microsoft.com/office/drawing/2014/main" id="{658D9736-656C-EDBB-B089-4853AD34DA75}"/>
              </a:ext>
            </a:extLst>
          </p:cNvPr>
          <p:cNvSpPr/>
          <p:nvPr/>
        </p:nvSpPr>
        <p:spPr>
          <a:xfrm>
            <a:off x="624840" y="3177540"/>
            <a:ext cx="8397240" cy="963168"/>
          </a:xfrm>
          <a:prstGeom prst="homePlat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MIDDLEWARE LAYER</a:t>
            </a:r>
          </a:p>
          <a:p>
            <a:pPr algn="ctr"/>
            <a:r>
              <a:rPr lang="en-US" dirty="0"/>
              <a:t>ESP32</a:t>
            </a:r>
          </a:p>
        </p:txBody>
      </p:sp>
      <p:sp>
        <p:nvSpPr>
          <p:cNvPr id="12" name="Pentagon 11">
            <a:extLst>
              <a:ext uri="{FF2B5EF4-FFF2-40B4-BE49-F238E27FC236}">
                <a16:creationId xmlns:a16="http://schemas.microsoft.com/office/drawing/2014/main" id="{7A1231DF-F3FB-8920-393A-35E88C92171D}"/>
              </a:ext>
            </a:extLst>
          </p:cNvPr>
          <p:cNvSpPr/>
          <p:nvPr/>
        </p:nvSpPr>
        <p:spPr>
          <a:xfrm>
            <a:off x="624840" y="2049780"/>
            <a:ext cx="7650480" cy="975360"/>
          </a:xfrm>
          <a:prstGeom prst="homePlat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APPLICATION AND BUSINESS LAYER</a:t>
            </a:r>
          </a:p>
          <a:p>
            <a:pPr algn="ctr"/>
            <a:r>
              <a:rPr lang="en-US" dirty="0"/>
              <a:t>User Interface</a:t>
            </a:r>
          </a:p>
          <a:p>
            <a:pPr algn="ctr"/>
            <a:r>
              <a:rPr lang="en-US" dirty="0"/>
              <a:t>Protocol used: HTTP</a:t>
            </a:r>
          </a:p>
        </p:txBody>
      </p:sp>
    </p:spTree>
    <p:extLst>
      <p:ext uri="{BB962C8B-B14F-4D97-AF65-F5344CB8AC3E}">
        <p14:creationId xmlns:p14="http://schemas.microsoft.com/office/powerpoint/2010/main" val="3977659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n 3">
            <a:extLst>
              <a:ext uri="{FF2B5EF4-FFF2-40B4-BE49-F238E27FC236}">
                <a16:creationId xmlns:a16="http://schemas.microsoft.com/office/drawing/2014/main" id="{DB03B00B-BE2A-F71D-6F45-ECA927AA0CA2}"/>
              </a:ext>
            </a:extLst>
          </p:cNvPr>
          <p:cNvSpPr/>
          <p:nvPr/>
        </p:nvSpPr>
        <p:spPr>
          <a:xfrm>
            <a:off x="2301240" y="1897381"/>
            <a:ext cx="2011680" cy="170688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ESP32</a:t>
            </a:r>
            <a:endParaRPr lang="en-US" dirty="0"/>
          </a:p>
        </p:txBody>
      </p:sp>
      <p:sp>
        <p:nvSpPr>
          <p:cNvPr id="6" name="TextBox 5">
            <a:extLst>
              <a:ext uri="{FF2B5EF4-FFF2-40B4-BE49-F238E27FC236}">
                <a16:creationId xmlns:a16="http://schemas.microsoft.com/office/drawing/2014/main" id="{B6205932-3407-DCB2-DC59-737C0CAAB510}"/>
              </a:ext>
            </a:extLst>
          </p:cNvPr>
          <p:cNvSpPr txBox="1"/>
          <p:nvPr/>
        </p:nvSpPr>
        <p:spPr>
          <a:xfrm rot="16200000">
            <a:off x="-729833" y="2533980"/>
            <a:ext cx="2606043" cy="523220"/>
          </a:xfrm>
          <a:prstGeom prst="rect">
            <a:avLst/>
          </a:prstGeom>
          <a:noFill/>
        </p:spPr>
        <p:txBody>
          <a:bodyPr wrap="square" rtlCol="0">
            <a:spAutoFit/>
          </a:bodyPr>
          <a:lstStyle/>
          <a:p>
            <a:r>
              <a:rPr lang="en-US" sz="2800" dirty="0"/>
              <a:t>SENSOR</a:t>
            </a:r>
            <a:r>
              <a:rPr lang="en-US" dirty="0"/>
              <a:t> </a:t>
            </a:r>
            <a:r>
              <a:rPr lang="en-US" sz="2800" dirty="0"/>
              <a:t>DATA</a:t>
            </a:r>
            <a:endParaRPr lang="en-US" dirty="0"/>
          </a:p>
        </p:txBody>
      </p:sp>
      <p:sp>
        <p:nvSpPr>
          <p:cNvPr id="18" name="Can 17">
            <a:extLst>
              <a:ext uri="{FF2B5EF4-FFF2-40B4-BE49-F238E27FC236}">
                <a16:creationId xmlns:a16="http://schemas.microsoft.com/office/drawing/2014/main" id="{F555F7EA-7F71-0301-A769-2729FAE8D0FA}"/>
              </a:ext>
            </a:extLst>
          </p:cNvPr>
          <p:cNvSpPr/>
          <p:nvPr/>
        </p:nvSpPr>
        <p:spPr>
          <a:xfrm>
            <a:off x="2301240" y="4445320"/>
            <a:ext cx="2011680" cy="170688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OM2M</a:t>
            </a:r>
            <a:endParaRPr lang="en-US" dirty="0"/>
          </a:p>
        </p:txBody>
      </p:sp>
      <p:sp>
        <p:nvSpPr>
          <p:cNvPr id="20" name="Rounded Rectangle 19">
            <a:extLst>
              <a:ext uri="{FF2B5EF4-FFF2-40B4-BE49-F238E27FC236}">
                <a16:creationId xmlns:a16="http://schemas.microsoft.com/office/drawing/2014/main" id="{38435920-87C7-883E-CA20-C42EBBBA9E6F}"/>
              </a:ext>
            </a:extLst>
          </p:cNvPr>
          <p:cNvSpPr/>
          <p:nvPr/>
        </p:nvSpPr>
        <p:spPr>
          <a:xfrm>
            <a:off x="1706880" y="577215"/>
            <a:ext cx="3200400" cy="716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ThingSpeak</a:t>
            </a:r>
            <a:endParaRPr lang="en-US" sz="2800" dirty="0"/>
          </a:p>
        </p:txBody>
      </p:sp>
      <p:sp>
        <p:nvSpPr>
          <p:cNvPr id="21" name="Diamond 20">
            <a:extLst>
              <a:ext uri="{FF2B5EF4-FFF2-40B4-BE49-F238E27FC236}">
                <a16:creationId xmlns:a16="http://schemas.microsoft.com/office/drawing/2014/main" id="{AF5B7A25-B173-49BE-A97E-40BE13E572B7}"/>
              </a:ext>
            </a:extLst>
          </p:cNvPr>
          <p:cNvSpPr/>
          <p:nvPr/>
        </p:nvSpPr>
        <p:spPr>
          <a:xfrm>
            <a:off x="4598670" y="1405888"/>
            <a:ext cx="2308860" cy="219837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 Unit</a:t>
            </a:r>
          </a:p>
        </p:txBody>
      </p:sp>
      <p:sp>
        <p:nvSpPr>
          <p:cNvPr id="22" name="Parallelogram 21">
            <a:extLst>
              <a:ext uri="{FF2B5EF4-FFF2-40B4-BE49-F238E27FC236}">
                <a16:creationId xmlns:a16="http://schemas.microsoft.com/office/drawing/2014/main" id="{D7BE7C47-6D33-9E7F-9F85-38F0AFEF1FE8}"/>
              </a:ext>
            </a:extLst>
          </p:cNvPr>
          <p:cNvSpPr/>
          <p:nvPr/>
        </p:nvSpPr>
        <p:spPr>
          <a:xfrm>
            <a:off x="7193280" y="2019301"/>
            <a:ext cx="2697480" cy="73152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Relay</a:t>
            </a:r>
          </a:p>
          <a:p>
            <a:pPr algn="ctr"/>
            <a:r>
              <a:rPr lang="en-US" dirty="0"/>
              <a:t>(Actuator)</a:t>
            </a:r>
          </a:p>
        </p:txBody>
      </p:sp>
      <p:sp>
        <p:nvSpPr>
          <p:cNvPr id="23" name="Oval 22">
            <a:extLst>
              <a:ext uri="{FF2B5EF4-FFF2-40B4-BE49-F238E27FC236}">
                <a16:creationId xmlns:a16="http://schemas.microsoft.com/office/drawing/2014/main" id="{25C1CB9D-AC21-4595-ACB4-C0D5BCA19C65}"/>
              </a:ext>
            </a:extLst>
          </p:cNvPr>
          <p:cNvSpPr/>
          <p:nvPr/>
        </p:nvSpPr>
        <p:spPr>
          <a:xfrm>
            <a:off x="5615940" y="3751902"/>
            <a:ext cx="2926080" cy="6934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Analysis</a:t>
            </a:r>
          </a:p>
        </p:txBody>
      </p:sp>
      <p:sp>
        <p:nvSpPr>
          <p:cNvPr id="24" name="Oval 23">
            <a:extLst>
              <a:ext uri="{FF2B5EF4-FFF2-40B4-BE49-F238E27FC236}">
                <a16:creationId xmlns:a16="http://schemas.microsoft.com/office/drawing/2014/main" id="{2187EA84-8538-3C50-E77B-FA54A54E1088}"/>
              </a:ext>
            </a:extLst>
          </p:cNvPr>
          <p:cNvSpPr/>
          <p:nvPr/>
        </p:nvSpPr>
        <p:spPr>
          <a:xfrm>
            <a:off x="5481066" y="4834458"/>
            <a:ext cx="2926080" cy="6934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Visualization</a:t>
            </a:r>
          </a:p>
        </p:txBody>
      </p:sp>
      <p:sp>
        <p:nvSpPr>
          <p:cNvPr id="25" name="Oval 24">
            <a:extLst>
              <a:ext uri="{FF2B5EF4-FFF2-40B4-BE49-F238E27FC236}">
                <a16:creationId xmlns:a16="http://schemas.microsoft.com/office/drawing/2014/main" id="{D6989070-7943-4EC2-8BEF-287C66977675}"/>
              </a:ext>
            </a:extLst>
          </p:cNvPr>
          <p:cNvSpPr/>
          <p:nvPr/>
        </p:nvSpPr>
        <p:spPr>
          <a:xfrm>
            <a:off x="5615940" y="5805491"/>
            <a:ext cx="2926080" cy="6934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Predictive Analysis Model</a:t>
            </a:r>
          </a:p>
        </p:txBody>
      </p:sp>
      <p:sp>
        <p:nvSpPr>
          <p:cNvPr id="27" name="Teardrop 26">
            <a:extLst>
              <a:ext uri="{FF2B5EF4-FFF2-40B4-BE49-F238E27FC236}">
                <a16:creationId xmlns:a16="http://schemas.microsoft.com/office/drawing/2014/main" id="{623BC1EA-8E58-769B-CC97-634F4EEDFC38}"/>
              </a:ext>
            </a:extLst>
          </p:cNvPr>
          <p:cNvSpPr/>
          <p:nvPr/>
        </p:nvSpPr>
        <p:spPr>
          <a:xfrm>
            <a:off x="9095993" y="3944729"/>
            <a:ext cx="3025140" cy="229648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Graphs, Predictions and other data driven features on UI</a:t>
            </a:r>
          </a:p>
        </p:txBody>
      </p:sp>
      <p:sp>
        <p:nvSpPr>
          <p:cNvPr id="29" name="Right Arrow 28">
            <a:extLst>
              <a:ext uri="{FF2B5EF4-FFF2-40B4-BE49-F238E27FC236}">
                <a16:creationId xmlns:a16="http://schemas.microsoft.com/office/drawing/2014/main" id="{005BA8E1-49A8-D911-6521-AB23B371DF62}"/>
              </a:ext>
            </a:extLst>
          </p:cNvPr>
          <p:cNvSpPr/>
          <p:nvPr/>
        </p:nvSpPr>
        <p:spPr>
          <a:xfrm rot="16200000">
            <a:off x="2830450" y="147170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F4377066-3B68-50B3-6B63-3CDBB0CC0AF0}"/>
              </a:ext>
            </a:extLst>
          </p:cNvPr>
          <p:cNvSpPr/>
          <p:nvPr/>
        </p:nvSpPr>
        <p:spPr>
          <a:xfrm rot="1484988" flipH="1">
            <a:off x="4408439" y="5623978"/>
            <a:ext cx="86035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
        <p:nvSpPr>
          <p:cNvPr id="32" name="Right Arrow 31">
            <a:extLst>
              <a:ext uri="{FF2B5EF4-FFF2-40B4-BE49-F238E27FC236}">
                <a16:creationId xmlns:a16="http://schemas.microsoft.com/office/drawing/2014/main" id="{6AE2EE71-0CB1-7ACB-C796-B208F6EBF6B7}"/>
              </a:ext>
            </a:extLst>
          </p:cNvPr>
          <p:cNvSpPr/>
          <p:nvPr/>
        </p:nvSpPr>
        <p:spPr>
          <a:xfrm rot="5400000">
            <a:off x="2563307" y="3833829"/>
            <a:ext cx="148754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a:t>
            </a:r>
          </a:p>
        </p:txBody>
      </p:sp>
      <p:sp>
        <p:nvSpPr>
          <p:cNvPr id="33" name="Right Arrow 32">
            <a:extLst>
              <a:ext uri="{FF2B5EF4-FFF2-40B4-BE49-F238E27FC236}">
                <a16:creationId xmlns:a16="http://schemas.microsoft.com/office/drawing/2014/main" id="{2CAC946E-44EC-9AA7-568D-3B2E3D42818B}"/>
              </a:ext>
            </a:extLst>
          </p:cNvPr>
          <p:cNvSpPr/>
          <p:nvPr/>
        </p:nvSpPr>
        <p:spPr>
          <a:xfrm>
            <a:off x="953607" y="2384775"/>
            <a:ext cx="120952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a:extLst>
              <a:ext uri="{FF2B5EF4-FFF2-40B4-BE49-F238E27FC236}">
                <a16:creationId xmlns:a16="http://schemas.microsoft.com/office/drawing/2014/main" id="{876C6A27-B710-3065-D399-84EEC08DC95E}"/>
              </a:ext>
            </a:extLst>
          </p:cNvPr>
          <p:cNvSpPr/>
          <p:nvPr/>
        </p:nvSpPr>
        <p:spPr>
          <a:xfrm rot="21207257" flipH="1">
            <a:off x="4512738" y="4985533"/>
            <a:ext cx="837277"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
        <p:nvSpPr>
          <p:cNvPr id="36" name="Right Arrow 35">
            <a:extLst>
              <a:ext uri="{FF2B5EF4-FFF2-40B4-BE49-F238E27FC236}">
                <a16:creationId xmlns:a16="http://schemas.microsoft.com/office/drawing/2014/main" id="{2B21FB49-F8DE-5A52-1FEE-E7C6E461579D}"/>
              </a:ext>
            </a:extLst>
          </p:cNvPr>
          <p:cNvSpPr/>
          <p:nvPr/>
        </p:nvSpPr>
        <p:spPr>
          <a:xfrm rot="19869695" flipH="1">
            <a:off x="4331060" y="4198720"/>
            <a:ext cx="886127"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
        <p:nvSpPr>
          <p:cNvPr id="37" name="TextBox 36">
            <a:extLst>
              <a:ext uri="{FF2B5EF4-FFF2-40B4-BE49-F238E27FC236}">
                <a16:creationId xmlns:a16="http://schemas.microsoft.com/office/drawing/2014/main" id="{35BA73F5-0F5D-3280-32C9-9834C6754B6D}"/>
              </a:ext>
            </a:extLst>
          </p:cNvPr>
          <p:cNvSpPr txBox="1"/>
          <p:nvPr/>
        </p:nvSpPr>
        <p:spPr>
          <a:xfrm>
            <a:off x="6573642" y="3308750"/>
            <a:ext cx="1046358" cy="369332"/>
          </a:xfrm>
          <a:prstGeom prst="rect">
            <a:avLst/>
          </a:prstGeom>
          <a:noFill/>
        </p:spPr>
        <p:txBody>
          <a:bodyPr wrap="square" rtlCol="0">
            <a:spAutoFit/>
          </a:bodyPr>
          <a:lstStyle/>
          <a:p>
            <a:r>
              <a:rPr lang="en-US" dirty="0"/>
              <a:t>Python</a:t>
            </a:r>
          </a:p>
        </p:txBody>
      </p:sp>
      <p:sp>
        <p:nvSpPr>
          <p:cNvPr id="38" name="Right Arrow 37">
            <a:extLst>
              <a:ext uri="{FF2B5EF4-FFF2-40B4-BE49-F238E27FC236}">
                <a16:creationId xmlns:a16="http://schemas.microsoft.com/office/drawing/2014/main" id="{52ED1537-6965-3465-7505-F4D59F1D83FD}"/>
              </a:ext>
            </a:extLst>
          </p:cNvPr>
          <p:cNvSpPr/>
          <p:nvPr/>
        </p:nvSpPr>
        <p:spPr>
          <a:xfrm>
            <a:off x="8536550" y="4939389"/>
            <a:ext cx="491116" cy="454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a:extLst>
              <a:ext uri="{FF2B5EF4-FFF2-40B4-BE49-F238E27FC236}">
                <a16:creationId xmlns:a16="http://schemas.microsoft.com/office/drawing/2014/main" id="{BE08BDE7-7B17-7BAD-1F87-EBCD5C146305}"/>
              </a:ext>
            </a:extLst>
          </p:cNvPr>
          <p:cNvSpPr/>
          <p:nvPr/>
        </p:nvSpPr>
        <p:spPr>
          <a:xfrm rot="2025891">
            <a:off x="8626859" y="4074816"/>
            <a:ext cx="491116" cy="454338"/>
          </a:xfrm>
          <a:prstGeom prst="rightArrow">
            <a:avLst>
              <a:gd name="adj1" fmla="val 50000"/>
              <a:gd name="adj2" fmla="val 285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id="{9D719AFC-F52F-63C1-C85E-13591CDDC1EF}"/>
              </a:ext>
            </a:extLst>
          </p:cNvPr>
          <p:cNvSpPr/>
          <p:nvPr/>
        </p:nvSpPr>
        <p:spPr>
          <a:xfrm rot="19947062">
            <a:off x="8702160" y="5699056"/>
            <a:ext cx="491116" cy="454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8872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7BDC6-6331-FB66-1758-75D9F490D802}"/>
              </a:ext>
            </a:extLst>
          </p:cNvPr>
          <p:cNvSpPr>
            <a:spLocks noGrp="1"/>
          </p:cNvSpPr>
          <p:nvPr>
            <p:ph type="title"/>
          </p:nvPr>
        </p:nvSpPr>
        <p:spPr/>
        <p:txBody>
          <a:bodyPr/>
          <a:lstStyle/>
          <a:p>
            <a:r>
              <a:rPr lang="en-US" dirty="0"/>
              <a:t>Flow of the project</a:t>
            </a:r>
          </a:p>
        </p:txBody>
      </p:sp>
      <p:sp>
        <p:nvSpPr>
          <p:cNvPr id="3" name="Content Placeholder 2">
            <a:extLst>
              <a:ext uri="{FF2B5EF4-FFF2-40B4-BE49-F238E27FC236}">
                <a16:creationId xmlns:a16="http://schemas.microsoft.com/office/drawing/2014/main" id="{8DCE7619-9BAF-5971-0930-D7DD9364B11C}"/>
              </a:ext>
            </a:extLst>
          </p:cNvPr>
          <p:cNvSpPr>
            <a:spLocks noGrp="1"/>
          </p:cNvSpPr>
          <p:nvPr>
            <p:ph idx="1"/>
          </p:nvPr>
        </p:nvSpPr>
        <p:spPr>
          <a:xfrm>
            <a:off x="1069848" y="1717589"/>
            <a:ext cx="10199514" cy="4930346"/>
          </a:xfrm>
        </p:spPr>
        <p:txBody>
          <a:bodyPr>
            <a:normAutofit fontScale="85000" lnSpcReduction="20000"/>
          </a:bodyPr>
          <a:lstStyle/>
          <a:p>
            <a:pPr marL="457200" indent="-457200">
              <a:buAutoNum type="arabicPeriod"/>
            </a:pPr>
            <a:r>
              <a:rPr lang="en-US" dirty="0"/>
              <a:t>Measure the intensity of sunlight available through LDR. This gives us the idea of how much load solar power can support.</a:t>
            </a:r>
          </a:p>
          <a:p>
            <a:pPr marL="457200" indent="-457200">
              <a:buAutoNum type="arabicPeriod"/>
            </a:pPr>
            <a:r>
              <a:rPr lang="en-US" dirty="0"/>
              <a:t>Measure the load requirement through the current sensors deployed in every load. Also measure how much current the solar panels can provide.</a:t>
            </a:r>
          </a:p>
          <a:p>
            <a:pPr marL="457200" indent="-457200">
              <a:buAutoNum type="arabicPeriod"/>
            </a:pPr>
            <a:r>
              <a:rPr lang="en-US" dirty="0"/>
              <a:t>These values captured by the microcontroller are sent for information processing and logical decision making.</a:t>
            </a:r>
          </a:p>
          <a:p>
            <a:pPr marL="457200" indent="-457200">
              <a:buAutoNum type="arabicPeriod"/>
            </a:pPr>
            <a:r>
              <a:rPr lang="en-US" dirty="0"/>
              <a:t>Based on the solar and conventional readings and load requirements, we make power supply decisions to all our loads in favor of minimizing conventional and maximizing solar.</a:t>
            </a:r>
          </a:p>
          <a:p>
            <a:pPr marL="0" indent="0">
              <a:buNone/>
            </a:pPr>
            <a:r>
              <a:rPr lang="en-US" dirty="0"/>
              <a:t>	For example:</a:t>
            </a:r>
          </a:p>
          <a:p>
            <a:pPr marL="0" indent="0">
              <a:buNone/>
            </a:pPr>
            <a:r>
              <a:rPr lang="en-US" dirty="0"/>
              <a:t>		Case 1: Solar power is very low (Night time)</a:t>
            </a:r>
          </a:p>
          <a:p>
            <a:pPr marL="0" indent="0">
              <a:buNone/>
            </a:pPr>
            <a:r>
              <a:rPr lang="en-US" dirty="0"/>
              <a:t>			Only priority 1 that is hospital is powered</a:t>
            </a:r>
          </a:p>
          <a:p>
            <a:pPr marL="0" indent="0">
              <a:buNone/>
            </a:pPr>
            <a:r>
              <a:rPr lang="en-US" dirty="0"/>
              <a:t>		Case 2: Solar is considerably low (Evening time)</a:t>
            </a:r>
          </a:p>
          <a:p>
            <a:pPr marL="0" indent="0">
              <a:buNone/>
            </a:pPr>
            <a:r>
              <a:rPr lang="en-US" dirty="0"/>
              <a:t>			Priority 1 and 2 are powered using a combination of both. This involves 			automatic optimization to maximize solar power.	</a:t>
            </a:r>
          </a:p>
          <a:p>
            <a:pPr marL="0" indent="0">
              <a:buNone/>
            </a:pPr>
            <a:r>
              <a:rPr lang="en-US" dirty="0"/>
              <a:t>		Case 3: Solar is considerably high (Afternoon time)</a:t>
            </a:r>
          </a:p>
          <a:p>
            <a:pPr marL="0" indent="0">
              <a:buNone/>
            </a:pPr>
            <a:r>
              <a:rPr lang="en-US" dirty="0"/>
              <a:t>			All the loads are powered using only solar energy</a:t>
            </a:r>
          </a:p>
          <a:p>
            <a:pPr marL="0" indent="0">
              <a:buNone/>
            </a:pPr>
            <a:r>
              <a:rPr lang="en-US" dirty="0"/>
              <a:t>			</a:t>
            </a:r>
          </a:p>
        </p:txBody>
      </p:sp>
    </p:spTree>
    <p:extLst>
      <p:ext uri="{BB962C8B-B14F-4D97-AF65-F5344CB8AC3E}">
        <p14:creationId xmlns:p14="http://schemas.microsoft.com/office/powerpoint/2010/main" val="2826112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1A73-BAB3-F337-AF24-E972587A5AB8}"/>
              </a:ext>
            </a:extLst>
          </p:cNvPr>
          <p:cNvSpPr>
            <a:spLocks noGrp="1"/>
          </p:cNvSpPr>
          <p:nvPr>
            <p:ph type="title"/>
          </p:nvPr>
        </p:nvSpPr>
        <p:spPr/>
        <p:txBody>
          <a:bodyPr/>
          <a:lstStyle/>
          <a:p>
            <a:r>
              <a:rPr lang="en-US" dirty="0"/>
              <a:t>Flow of the project(continued)</a:t>
            </a:r>
          </a:p>
        </p:txBody>
      </p:sp>
      <p:sp>
        <p:nvSpPr>
          <p:cNvPr id="3" name="Content Placeholder 2">
            <a:extLst>
              <a:ext uri="{FF2B5EF4-FFF2-40B4-BE49-F238E27FC236}">
                <a16:creationId xmlns:a16="http://schemas.microsoft.com/office/drawing/2014/main" id="{A0B2736B-2923-D1D7-176A-172B4CBDFA14}"/>
              </a:ext>
            </a:extLst>
          </p:cNvPr>
          <p:cNvSpPr>
            <a:spLocks noGrp="1"/>
          </p:cNvSpPr>
          <p:nvPr>
            <p:ph idx="1"/>
          </p:nvPr>
        </p:nvSpPr>
        <p:spPr/>
        <p:txBody>
          <a:bodyPr>
            <a:normAutofit lnSpcReduction="10000"/>
          </a:bodyPr>
          <a:lstStyle/>
          <a:p>
            <a:r>
              <a:rPr lang="en-US" dirty="0"/>
              <a:t>The switching is done by an automated switching system consisting mainly of relay modules as an actuator.</a:t>
            </a:r>
          </a:p>
          <a:p>
            <a:r>
              <a:rPr lang="en-US" dirty="0"/>
              <a:t>The same sensor data collected in the physical layer is sent to </a:t>
            </a:r>
            <a:r>
              <a:rPr lang="en-US" dirty="0" err="1"/>
              <a:t>ThingSpeak</a:t>
            </a:r>
            <a:r>
              <a:rPr lang="en-US" dirty="0"/>
              <a:t> for Real Time Monitoring and OM2M for future analysis, Data visualization, Prediction requirements and data storage.</a:t>
            </a:r>
          </a:p>
          <a:p>
            <a:r>
              <a:rPr lang="en-US" dirty="0"/>
              <a:t>Once the data is on cloud, our job is to retrieve the data and use it for productive analysis.  So we retrieve the data from OM2M using Python.</a:t>
            </a:r>
          </a:p>
          <a:p>
            <a:r>
              <a:rPr lang="en-US" dirty="0"/>
              <a:t>Using the data retrieved, we plot graphs to visualize and </a:t>
            </a:r>
            <a:r>
              <a:rPr lang="en-US" dirty="0" err="1"/>
              <a:t>analyse</a:t>
            </a:r>
            <a:r>
              <a:rPr lang="en-US" dirty="0"/>
              <a:t> the data.</a:t>
            </a:r>
          </a:p>
          <a:p>
            <a:r>
              <a:rPr lang="en-US" dirty="0"/>
              <a:t>The same data serves as input for the notification system in our User Interface that keeps the user updated with status of all the loads and warns against abrupt energy fluctuations.</a:t>
            </a:r>
          </a:p>
          <a:p>
            <a:r>
              <a:rPr lang="en-US" dirty="0"/>
              <a:t>The data is also used in our predictive analysis model which predicts the optimal energy layout for load scenarios desired by the user.</a:t>
            </a:r>
          </a:p>
          <a:p>
            <a:endParaRPr lang="en-US" dirty="0"/>
          </a:p>
        </p:txBody>
      </p:sp>
    </p:spTree>
    <p:extLst>
      <p:ext uri="{BB962C8B-B14F-4D97-AF65-F5344CB8AC3E}">
        <p14:creationId xmlns:p14="http://schemas.microsoft.com/office/powerpoint/2010/main" val="617987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B7EB050-792F-EBED-F1FE-BFD42CCB1830}"/>
              </a:ext>
            </a:extLst>
          </p:cNvPr>
          <p:cNvPicPr>
            <a:picLocks noGrp="1" noChangeAspect="1"/>
          </p:cNvPicPr>
          <p:nvPr>
            <p:ph idx="1"/>
          </p:nvPr>
        </p:nvPicPr>
        <p:blipFill>
          <a:blip r:embed="rId3"/>
          <a:stretch>
            <a:fillRect/>
          </a:stretch>
        </p:blipFill>
        <p:spPr>
          <a:xfrm>
            <a:off x="0" y="-117475"/>
            <a:ext cx="12315824" cy="7092950"/>
          </a:xfrm>
          <a:prstGeom prst="rect">
            <a:avLst/>
          </a:prstGeom>
        </p:spPr>
      </p:pic>
      <p:sp>
        <p:nvSpPr>
          <p:cNvPr id="35" name="Title 1">
            <a:extLst>
              <a:ext uri="{FF2B5EF4-FFF2-40B4-BE49-F238E27FC236}">
                <a16:creationId xmlns:a16="http://schemas.microsoft.com/office/drawing/2014/main" id="{EF7F44CA-4F8F-C4CB-7EC1-200F499E4091}"/>
              </a:ext>
            </a:extLst>
          </p:cNvPr>
          <p:cNvSpPr>
            <a:spLocks noGrp="1"/>
          </p:cNvSpPr>
          <p:nvPr>
            <p:ph type="title"/>
          </p:nvPr>
        </p:nvSpPr>
        <p:spPr>
          <a:xfrm>
            <a:off x="9201151" y="5924486"/>
            <a:ext cx="6481762" cy="1050989"/>
          </a:xfrm>
        </p:spPr>
        <p:txBody>
          <a:bodyPr/>
          <a:lstStyle/>
          <a:p>
            <a:r>
              <a:rPr lang="en-US" dirty="0"/>
              <a:t>TABLE TOP</a:t>
            </a:r>
          </a:p>
        </p:txBody>
      </p:sp>
    </p:spTree>
    <p:extLst>
      <p:ext uri="{BB962C8B-B14F-4D97-AF65-F5344CB8AC3E}">
        <p14:creationId xmlns:p14="http://schemas.microsoft.com/office/powerpoint/2010/main" val="3982948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B736E-8B8F-42BB-4A43-5047B46ADEAC}"/>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0C3E104C-7AA5-6771-6639-0EDE44E8A0F9}"/>
              </a:ext>
            </a:extLst>
          </p:cNvPr>
          <p:cNvSpPr>
            <a:spLocks noGrp="1"/>
          </p:cNvSpPr>
          <p:nvPr>
            <p:ph idx="1"/>
          </p:nvPr>
        </p:nvSpPr>
        <p:spPr/>
        <p:txBody>
          <a:bodyPr/>
          <a:lstStyle/>
          <a:p>
            <a:r>
              <a:rPr lang="en-US" dirty="0"/>
              <a:t>The dataset has been constructed from data collected over a span of 10 days that gave us around 750 data points.</a:t>
            </a:r>
          </a:p>
          <a:p>
            <a:r>
              <a:rPr lang="en-US" dirty="0"/>
              <a:t>To diversify the dataset, we have collected data in different time intervals of the day to simulate all possible scenarios.</a:t>
            </a:r>
          </a:p>
          <a:p>
            <a:r>
              <a:rPr lang="en-US" dirty="0"/>
              <a:t>Data collection was done in Amphitheatre near </a:t>
            </a:r>
            <a:r>
              <a:rPr lang="en-US" dirty="0" err="1"/>
              <a:t>Bakul</a:t>
            </a:r>
            <a:r>
              <a:rPr lang="en-US" dirty="0"/>
              <a:t> hostel ..</a:t>
            </a:r>
          </a:p>
        </p:txBody>
      </p:sp>
    </p:spTree>
    <p:extLst>
      <p:ext uri="{BB962C8B-B14F-4D97-AF65-F5344CB8AC3E}">
        <p14:creationId xmlns:p14="http://schemas.microsoft.com/office/powerpoint/2010/main" val="3100778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48928609-B37C-F09C-7F66-04AF4CC7DDB2}"/>
              </a:ext>
            </a:extLst>
          </p:cNvPr>
          <p:cNvPicPr>
            <a:picLocks noGrp="1" noChangeAspect="1"/>
          </p:cNvPicPr>
          <p:nvPr>
            <p:ph idx="1"/>
          </p:nvPr>
        </p:nvPicPr>
        <p:blipFill>
          <a:blip r:embed="rId2"/>
          <a:stretch>
            <a:fillRect/>
          </a:stretch>
        </p:blipFill>
        <p:spPr>
          <a:xfrm>
            <a:off x="1063752" y="215762"/>
            <a:ext cx="9878568" cy="6157606"/>
          </a:xfrm>
          <a:prstGeom prst="rect">
            <a:avLst/>
          </a:prstGeom>
        </p:spPr>
      </p:pic>
    </p:spTree>
    <p:extLst>
      <p:ext uri="{BB962C8B-B14F-4D97-AF65-F5344CB8AC3E}">
        <p14:creationId xmlns:p14="http://schemas.microsoft.com/office/powerpoint/2010/main" val="753425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9436-940F-68D9-CA43-2C974ACB18F4}"/>
              </a:ext>
            </a:extLst>
          </p:cNvPr>
          <p:cNvSpPr>
            <a:spLocks noGrp="1"/>
          </p:cNvSpPr>
          <p:nvPr>
            <p:ph type="title"/>
          </p:nvPr>
        </p:nvSpPr>
        <p:spPr/>
        <p:txBody>
          <a:bodyPr/>
          <a:lstStyle/>
          <a:p>
            <a:r>
              <a:rPr lang="en-US" dirty="0"/>
              <a:t>Om2m data storage</a:t>
            </a:r>
          </a:p>
        </p:txBody>
      </p:sp>
      <p:pic>
        <p:nvPicPr>
          <p:cNvPr id="12" name="Content Placeholder 11">
            <a:extLst>
              <a:ext uri="{FF2B5EF4-FFF2-40B4-BE49-F238E27FC236}">
                <a16:creationId xmlns:a16="http://schemas.microsoft.com/office/drawing/2014/main" id="{8D101137-CAF6-0254-4AE1-8BA931530275}"/>
              </a:ext>
            </a:extLst>
          </p:cNvPr>
          <p:cNvPicPr>
            <a:picLocks noGrp="1" noChangeAspect="1"/>
          </p:cNvPicPr>
          <p:nvPr>
            <p:ph idx="1"/>
          </p:nvPr>
        </p:nvPicPr>
        <p:blipFill>
          <a:blip r:embed="rId2"/>
          <a:stretch>
            <a:fillRect/>
          </a:stretch>
        </p:blipFill>
        <p:spPr>
          <a:xfrm>
            <a:off x="1063752" y="2002935"/>
            <a:ext cx="8306662" cy="4298698"/>
          </a:xfrm>
          <a:prstGeom prst="rect">
            <a:avLst/>
          </a:prstGeom>
        </p:spPr>
      </p:pic>
    </p:spTree>
    <p:extLst>
      <p:ext uri="{BB962C8B-B14F-4D97-AF65-F5344CB8AC3E}">
        <p14:creationId xmlns:p14="http://schemas.microsoft.com/office/powerpoint/2010/main" val="3364155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44CEF-1A12-35FB-3D11-1BDA6656885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EB67C21-2D35-3832-8538-5D014177BE87}"/>
              </a:ext>
            </a:extLst>
          </p:cNvPr>
          <p:cNvPicPr>
            <a:picLocks noGrp="1" noChangeAspect="1"/>
          </p:cNvPicPr>
          <p:nvPr>
            <p:ph idx="1"/>
          </p:nvPr>
        </p:nvPicPr>
        <p:blipFill>
          <a:blip r:embed="rId2"/>
          <a:stretch>
            <a:fillRect/>
          </a:stretch>
        </p:blipFill>
        <p:spPr>
          <a:xfrm>
            <a:off x="839537" y="484632"/>
            <a:ext cx="10805093" cy="5591636"/>
          </a:xfrm>
          <a:prstGeom prst="rect">
            <a:avLst/>
          </a:prstGeom>
        </p:spPr>
      </p:pic>
    </p:spTree>
    <p:extLst>
      <p:ext uri="{BB962C8B-B14F-4D97-AF65-F5344CB8AC3E}">
        <p14:creationId xmlns:p14="http://schemas.microsoft.com/office/powerpoint/2010/main" val="2566320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519D3-0A90-A5E3-7EC8-37418740719A}"/>
              </a:ext>
            </a:extLst>
          </p:cNvPr>
          <p:cNvSpPr>
            <a:spLocks noGrp="1"/>
          </p:cNvSpPr>
          <p:nvPr>
            <p:ph type="title"/>
          </p:nvPr>
        </p:nvSpPr>
        <p:spPr>
          <a:xfrm>
            <a:off x="6960552" y="2906165"/>
            <a:ext cx="4869179" cy="1517984"/>
          </a:xfrm>
        </p:spPr>
        <p:txBody>
          <a:bodyPr>
            <a:normAutofit/>
          </a:bodyPr>
          <a:lstStyle/>
          <a:p>
            <a:r>
              <a:rPr lang="en-US" sz="4800" dirty="0">
                <a:solidFill>
                  <a:srgbClr val="000000"/>
                </a:solidFill>
              </a:rPr>
              <a:t>DATA VISUALIZATION</a:t>
            </a:r>
          </a:p>
        </p:txBody>
      </p:sp>
      <p:pic>
        <p:nvPicPr>
          <p:cNvPr id="1026" name="Picture 2" descr="HERE WE GO | Facebook">
            <a:extLst>
              <a:ext uri="{FF2B5EF4-FFF2-40B4-BE49-F238E27FC236}">
                <a16:creationId xmlns:a16="http://schemas.microsoft.com/office/drawing/2014/main" id="{103ADF3F-492B-8ED5-F859-5F5B9E754B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71" r="-1" b="-1"/>
          <a:stretch/>
        </p:blipFill>
        <p:spPr bwMode="auto">
          <a:xfrm>
            <a:off x="155147" y="277868"/>
            <a:ext cx="6115733" cy="6456021"/>
          </a:xfrm>
          <a:custGeom>
            <a:avLst/>
            <a:gdLst/>
            <a:ahLst/>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noFill/>
          <a:extLst>
            <a:ext uri="{909E8E84-426E-40DD-AFC4-6F175D3DCCD1}">
              <a14:hiddenFill xmlns:a14="http://schemas.microsoft.com/office/drawing/2010/main">
                <a:solidFill>
                  <a:srgbClr val="FFFFFF"/>
                </a:solidFill>
              </a14:hiddenFill>
            </a:ext>
          </a:extLst>
        </p:spPr>
      </p:pic>
      <p:sp>
        <p:nvSpPr>
          <p:cNvPr id="1035" name="Freeform: Shape 1034">
            <a:extLst>
              <a:ext uri="{FF2B5EF4-FFF2-40B4-BE49-F238E27FC236}">
                <a16:creationId xmlns:a16="http://schemas.microsoft.com/office/drawing/2014/main" id="{96349AB3-1BD3-41E1-8979-1DBDCB5CD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6" y="401980"/>
            <a:ext cx="6115733" cy="6456021"/>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nvGrpSpPr>
          <p:cNvPr id="1037" name="Group 1036">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038" name="Oval 1037">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39" name="Oval 1038">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extLst>
      <p:ext uri="{BB962C8B-B14F-4D97-AF65-F5344CB8AC3E}">
        <p14:creationId xmlns:p14="http://schemas.microsoft.com/office/powerpoint/2010/main" val="2120527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7F1C8-5055-74EF-7C35-CB23EFD348B4}"/>
              </a:ext>
            </a:extLst>
          </p:cNvPr>
          <p:cNvSpPr>
            <a:spLocks noGrp="1"/>
          </p:cNvSpPr>
          <p:nvPr>
            <p:ph type="title"/>
          </p:nvPr>
        </p:nvSpPr>
        <p:spPr/>
        <p:txBody>
          <a:bodyPr/>
          <a:lstStyle/>
          <a:p>
            <a:r>
              <a:rPr lang="en-US" dirty="0"/>
              <a:t>Problem At Hand</a:t>
            </a:r>
          </a:p>
        </p:txBody>
      </p:sp>
      <p:graphicFrame>
        <p:nvGraphicFramePr>
          <p:cNvPr id="13" name="Content Placeholder 2">
            <a:extLst>
              <a:ext uri="{FF2B5EF4-FFF2-40B4-BE49-F238E27FC236}">
                <a16:creationId xmlns:a16="http://schemas.microsoft.com/office/drawing/2014/main" id="{420311C2-6836-1FDD-C82E-0AEC80FAD665}"/>
              </a:ext>
            </a:extLst>
          </p:cNvPr>
          <p:cNvGraphicFramePr>
            <a:graphicFrameLocks noGrp="1"/>
          </p:cNvGraphicFramePr>
          <p:nvPr>
            <p:ph idx="1"/>
            <p:extLst>
              <p:ext uri="{D42A27DB-BD31-4B8C-83A1-F6EECF244321}">
                <p14:modId xmlns:p14="http://schemas.microsoft.com/office/powerpoint/2010/main" val="3916391266"/>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8400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D551-6AEC-CB5E-F27E-9A39A648F8F6}"/>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13D3308E-4486-E8FC-24DD-E63F5CF3CD2C}"/>
              </a:ext>
            </a:extLst>
          </p:cNvPr>
          <p:cNvPicPr>
            <a:picLocks noGrp="1" noChangeAspect="1"/>
          </p:cNvPicPr>
          <p:nvPr>
            <p:ph idx="1"/>
          </p:nvPr>
        </p:nvPicPr>
        <p:blipFill>
          <a:blip r:embed="rId2"/>
          <a:stretch>
            <a:fillRect/>
          </a:stretch>
        </p:blipFill>
        <p:spPr>
          <a:xfrm>
            <a:off x="0" y="484632"/>
            <a:ext cx="12192000" cy="5211833"/>
          </a:xfrm>
          <a:prstGeom prst="rect">
            <a:avLst/>
          </a:prstGeom>
        </p:spPr>
      </p:pic>
    </p:spTree>
    <p:extLst>
      <p:ext uri="{BB962C8B-B14F-4D97-AF65-F5344CB8AC3E}">
        <p14:creationId xmlns:p14="http://schemas.microsoft.com/office/powerpoint/2010/main" val="3463595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4E9B-ECA1-C968-A29A-75375DCE8A29}"/>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77C8D7EF-537B-46C4-BAF8-924476BEB24F}"/>
              </a:ext>
            </a:extLst>
          </p:cNvPr>
          <p:cNvSpPr>
            <a:spLocks noGrp="1"/>
          </p:cNvSpPr>
          <p:nvPr>
            <p:ph idx="1"/>
          </p:nvPr>
        </p:nvSpPr>
        <p:spPr/>
        <p:txBody>
          <a:bodyPr>
            <a:normAutofit fontScale="70000" lnSpcReduction="20000"/>
          </a:bodyPr>
          <a:lstStyle/>
          <a:p>
            <a:r>
              <a:rPr lang="en-US" dirty="0"/>
              <a:t>This is graph of average current generated by the solar, conventional and average current consumed by the loads vs (Testcases) LDR intervals .</a:t>
            </a:r>
          </a:p>
          <a:p>
            <a:r>
              <a:rPr lang="en-US" dirty="0"/>
              <a:t>The 1st test case is 0-2000 LDR reading . During this the solar supplies very less energy , conventional is the main source which drives the circuit and only one of the loads </a:t>
            </a:r>
            <a:r>
              <a:rPr lang="en-US" dirty="0" err="1"/>
              <a:t>i.e</a:t>
            </a:r>
            <a:r>
              <a:rPr lang="en-US" dirty="0"/>
              <a:t> Load1 works, all other loads 2,3 are next to zero . There is some error in value because of some random noises and current sensor failures that might have been encountered.. </a:t>
            </a:r>
          </a:p>
          <a:p>
            <a:r>
              <a:rPr lang="en-US" dirty="0"/>
              <a:t>The 2nd test case is 2000-2500 LDR reading. In this interval there is some solar energy . Solar + conventional is used to drive Load1 and Load2 . The average current used by Load3 is 0 as Load3 is not supplied any power . The two Loads 1 and 2 consume on an average similar power . This is because there resistance is very similar .. And from the graph we can see that current supplied to load1 does not change and is somewhat constant ..</a:t>
            </a:r>
          </a:p>
          <a:p>
            <a:r>
              <a:rPr lang="en-US" dirty="0"/>
              <a:t>The 3rd test case is 2500-3000 LDR reading. In this interval there is an increased solar energy as depicted in the average . Solar + conventional is used to drive all the 3 loads . The three Loads 1,2 and 3 consume on an average similar power . This is because there resistance is very similar .. And from the graph we can see that current supplied to loads does not change much and is somewhat constant .. Solar energy in this light level is not enough to support all the 3 loads that why conventional energy is used to drive the circuit .. </a:t>
            </a:r>
          </a:p>
          <a:p>
            <a:r>
              <a:rPr lang="en-US" dirty="0"/>
              <a:t>The 4th test case is 3000+ LDR reading. In this interval solar energy is able to generate enough current to power all the 3 loads . The three Loads 1,2 and 3 consume on an average similar power . This is because there resistance is very similar .And from the graph we can see that current supplied to loads does not change much and is somewhat constant .The conventional source of energy is not needed and is close to 0 . Some average current is there because of some current sensor error or noise which may have been recorded while data collection and testing …</a:t>
            </a:r>
          </a:p>
        </p:txBody>
      </p:sp>
    </p:spTree>
    <p:extLst>
      <p:ext uri="{BB962C8B-B14F-4D97-AF65-F5344CB8AC3E}">
        <p14:creationId xmlns:p14="http://schemas.microsoft.com/office/powerpoint/2010/main" val="3607559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1FD1C-0444-CA49-50C0-E7089A3A048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F52C77E-D83F-9F4F-D08D-B7070613D553}"/>
              </a:ext>
            </a:extLst>
          </p:cNvPr>
          <p:cNvPicPr>
            <a:picLocks noGrp="1" noChangeAspect="1"/>
          </p:cNvPicPr>
          <p:nvPr>
            <p:ph idx="1"/>
          </p:nvPr>
        </p:nvPicPr>
        <p:blipFill>
          <a:blip r:embed="rId2"/>
          <a:stretch>
            <a:fillRect/>
          </a:stretch>
        </p:blipFill>
        <p:spPr>
          <a:xfrm>
            <a:off x="0" y="484633"/>
            <a:ext cx="12192000" cy="5051194"/>
          </a:xfrm>
          <a:prstGeom prst="rect">
            <a:avLst/>
          </a:prstGeom>
        </p:spPr>
      </p:pic>
    </p:spTree>
    <p:extLst>
      <p:ext uri="{BB962C8B-B14F-4D97-AF65-F5344CB8AC3E}">
        <p14:creationId xmlns:p14="http://schemas.microsoft.com/office/powerpoint/2010/main" val="2999777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1D92-ECB3-42DE-0B27-4FCCAF26BABD}"/>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BC26B83D-4EEA-17CF-8496-B4D9DF6ABD1E}"/>
              </a:ext>
            </a:extLst>
          </p:cNvPr>
          <p:cNvSpPr>
            <a:spLocks noGrp="1"/>
          </p:cNvSpPr>
          <p:nvPr>
            <p:ph idx="1"/>
          </p:nvPr>
        </p:nvSpPr>
        <p:spPr/>
        <p:txBody>
          <a:bodyPr/>
          <a:lstStyle/>
          <a:p>
            <a:r>
              <a:rPr lang="en-US" dirty="0"/>
              <a:t>For load 1 we can infer from the graph that the graph is remaining constant with the light level (LDR Reading) . Theoretically this is the case because at any part of the day current is being supplied to the load with the help of solar panel or conventional source because this is of highest priority (Hospital)… In the scatter plot we can also see that some of the readings are not accurate . This is because of current sensor error or some noises which interfered during testing and data collection..</a:t>
            </a:r>
          </a:p>
        </p:txBody>
      </p:sp>
    </p:spTree>
    <p:extLst>
      <p:ext uri="{BB962C8B-B14F-4D97-AF65-F5344CB8AC3E}">
        <p14:creationId xmlns:p14="http://schemas.microsoft.com/office/powerpoint/2010/main" val="2303089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B76B0-8F7E-78D3-4E93-C4689CF8B31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09B4035-D375-9D8C-B185-FF7ADB957FFB}"/>
              </a:ext>
            </a:extLst>
          </p:cNvPr>
          <p:cNvPicPr>
            <a:picLocks noGrp="1" noChangeAspect="1"/>
          </p:cNvPicPr>
          <p:nvPr>
            <p:ph idx="1"/>
          </p:nvPr>
        </p:nvPicPr>
        <p:blipFill>
          <a:blip r:embed="rId2"/>
          <a:stretch>
            <a:fillRect/>
          </a:stretch>
        </p:blipFill>
        <p:spPr>
          <a:xfrm>
            <a:off x="0" y="484632"/>
            <a:ext cx="12192000" cy="5038838"/>
          </a:xfrm>
          <a:prstGeom prst="rect">
            <a:avLst/>
          </a:prstGeom>
        </p:spPr>
      </p:pic>
    </p:spTree>
    <p:extLst>
      <p:ext uri="{BB962C8B-B14F-4D97-AF65-F5344CB8AC3E}">
        <p14:creationId xmlns:p14="http://schemas.microsoft.com/office/powerpoint/2010/main" val="499112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E700B-6572-DDFF-9ED5-2F411B7A0836}"/>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6DF1EFCD-118F-8E1F-4389-F3E3FFDEEF2A}"/>
              </a:ext>
            </a:extLst>
          </p:cNvPr>
          <p:cNvSpPr>
            <a:spLocks noGrp="1"/>
          </p:cNvSpPr>
          <p:nvPr>
            <p:ph idx="1"/>
          </p:nvPr>
        </p:nvSpPr>
        <p:spPr/>
        <p:txBody>
          <a:bodyPr/>
          <a:lstStyle/>
          <a:p>
            <a:r>
              <a:rPr lang="en-US" dirty="0"/>
              <a:t>For load 2 we can infer that the during the light level(LDR Reading) 0-2000 the graph has most of the readings 0 or no current during this interval and after that interval the current through the load starts to increase . Theoretically this should be the case because at light level of 0-2000 ,the light level in this range correspond to night and at night to </a:t>
            </a:r>
            <a:r>
              <a:rPr lang="en-US" dirty="0" err="1"/>
              <a:t>optimise</a:t>
            </a:r>
            <a:r>
              <a:rPr lang="en-US" dirty="0"/>
              <a:t> energy consumption the shop should not the powered as the shop is closed during that time . And at the light level 2000+ this corresponds to evening and broad daylight during which the shop is operational and should be powered which is the case .. In the scatter plot we can also see that some of the readings are not accurate . This is because of current sensor error or some noises which interfered during testing and data collection</a:t>
            </a:r>
          </a:p>
        </p:txBody>
      </p:sp>
    </p:spTree>
    <p:extLst>
      <p:ext uri="{BB962C8B-B14F-4D97-AF65-F5344CB8AC3E}">
        <p14:creationId xmlns:p14="http://schemas.microsoft.com/office/powerpoint/2010/main" val="124861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A0EA3-AAA2-D168-6C9F-9BC51F57DCD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4D622FE-3CD0-D7CB-3B36-2B3E60AF3776}"/>
              </a:ext>
            </a:extLst>
          </p:cNvPr>
          <p:cNvPicPr>
            <a:picLocks noGrp="1" noChangeAspect="1"/>
          </p:cNvPicPr>
          <p:nvPr>
            <p:ph idx="1"/>
          </p:nvPr>
        </p:nvPicPr>
        <p:blipFill>
          <a:blip r:embed="rId2"/>
          <a:stretch>
            <a:fillRect/>
          </a:stretch>
        </p:blipFill>
        <p:spPr>
          <a:xfrm>
            <a:off x="1" y="162182"/>
            <a:ext cx="12023124" cy="4904088"/>
          </a:xfrm>
          <a:prstGeom prst="rect">
            <a:avLst/>
          </a:prstGeom>
        </p:spPr>
      </p:pic>
    </p:spTree>
    <p:extLst>
      <p:ext uri="{BB962C8B-B14F-4D97-AF65-F5344CB8AC3E}">
        <p14:creationId xmlns:p14="http://schemas.microsoft.com/office/powerpoint/2010/main" val="688755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95B8-8AF5-8DA4-B82B-5FF67FB43C0F}"/>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DB74A5F1-CD3E-594E-0FAD-79A013D5D25F}"/>
              </a:ext>
            </a:extLst>
          </p:cNvPr>
          <p:cNvSpPr>
            <a:spLocks noGrp="1"/>
          </p:cNvSpPr>
          <p:nvPr>
            <p:ph idx="1"/>
          </p:nvPr>
        </p:nvSpPr>
        <p:spPr/>
        <p:txBody>
          <a:bodyPr/>
          <a:lstStyle/>
          <a:p>
            <a:r>
              <a:rPr lang="en-US" dirty="0"/>
              <a:t>For load 3 we can infer from the graph that during the light level(LDR Reading) 0-2500 the graph has majority of the readings 0 after that there is a sudden increase in the current that goes through the load . Theoretically this should be the expected output as in the light level 0-2000 , the light level corresponds to the night and at night the factory should not be powered. Also the light level of 2000-2500 , light level corresponds to the evening and at that generally or in our case the factory is closed .. At the light level 2500+ this corresponds to broad daylight and at that time factory is operational so it consumes current .. In the scatter plot there is some irregularities in the data . This is because of failure in current sensors or some noises which may interfere when testing and data collection was conducted</a:t>
            </a:r>
          </a:p>
        </p:txBody>
      </p:sp>
    </p:spTree>
    <p:extLst>
      <p:ext uri="{BB962C8B-B14F-4D97-AF65-F5344CB8AC3E}">
        <p14:creationId xmlns:p14="http://schemas.microsoft.com/office/powerpoint/2010/main" val="849047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3A2D8-729B-61A7-7661-AE34E83CDCF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A363332-5BE4-7D4E-62D1-DECBDB5420F2}"/>
              </a:ext>
            </a:extLst>
          </p:cNvPr>
          <p:cNvPicPr>
            <a:picLocks noGrp="1" noChangeAspect="1"/>
          </p:cNvPicPr>
          <p:nvPr>
            <p:ph idx="1"/>
          </p:nvPr>
        </p:nvPicPr>
        <p:blipFill>
          <a:blip r:embed="rId2"/>
          <a:stretch>
            <a:fillRect/>
          </a:stretch>
        </p:blipFill>
        <p:spPr>
          <a:xfrm>
            <a:off x="0" y="484632"/>
            <a:ext cx="12192000" cy="4432601"/>
          </a:xfrm>
          <a:prstGeom prst="rect">
            <a:avLst/>
          </a:prstGeom>
        </p:spPr>
      </p:pic>
    </p:spTree>
    <p:extLst>
      <p:ext uri="{BB962C8B-B14F-4D97-AF65-F5344CB8AC3E}">
        <p14:creationId xmlns:p14="http://schemas.microsoft.com/office/powerpoint/2010/main" val="1820187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B568B-1C9A-26CB-69D3-2269DE14A5E7}"/>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37763DDD-A518-326B-A745-BF1F880C75A5}"/>
              </a:ext>
            </a:extLst>
          </p:cNvPr>
          <p:cNvSpPr>
            <a:spLocks noGrp="1"/>
          </p:cNvSpPr>
          <p:nvPr>
            <p:ph idx="1"/>
          </p:nvPr>
        </p:nvSpPr>
        <p:spPr/>
        <p:txBody>
          <a:bodyPr/>
          <a:lstStyle/>
          <a:p>
            <a:r>
              <a:rPr lang="en-US" dirty="0"/>
              <a:t>From the graph of solar energy vs Light Level(LDR Reading) we can see that when Light level is between 0 and 2000 most of the energy that solar panel supplies is next to 0 and when the light level reaches a certain value the solar panels starts to supply current and as the light level increases the current through the solar panel increases linearly with the light level . Theoretically this is the case because the light level 0-2000 corresponds to night during which no solar energy can be generated and light level 2000-2500 corresponds to evening during which less current is generated but as the light level becomes 2500+ the light level corresponds to broad daylight during which very large amount of current is generated by the solar </a:t>
            </a:r>
            <a:r>
              <a:rPr lang="en-US" dirty="0" err="1"/>
              <a:t>panels..In</a:t>
            </a:r>
            <a:r>
              <a:rPr lang="en-US" dirty="0"/>
              <a:t> the scatter plot there is some irregularities in the data . This is because of failure in current sensors or some noises which may interfere when testing and data collection was conducted .</a:t>
            </a:r>
          </a:p>
        </p:txBody>
      </p:sp>
    </p:spTree>
    <p:extLst>
      <p:ext uri="{BB962C8B-B14F-4D97-AF65-F5344CB8AC3E}">
        <p14:creationId xmlns:p14="http://schemas.microsoft.com/office/powerpoint/2010/main" val="1098048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E9773A-9133-7ADD-7F6A-AC6DE786D509}"/>
              </a:ext>
            </a:extLst>
          </p:cNvPr>
          <p:cNvSpPr>
            <a:spLocks noGrp="1"/>
          </p:cNvSpPr>
          <p:nvPr>
            <p:ph type="title"/>
          </p:nvPr>
        </p:nvSpPr>
        <p:spPr>
          <a:xfrm>
            <a:off x="6587544" y="1382165"/>
            <a:ext cx="4869179" cy="1517984"/>
          </a:xfrm>
        </p:spPr>
        <p:txBody>
          <a:bodyPr>
            <a:normAutofit/>
          </a:bodyPr>
          <a:lstStyle/>
          <a:p>
            <a:r>
              <a:rPr lang="en-US" sz="4800" dirty="0">
                <a:solidFill>
                  <a:srgbClr val="000000"/>
                </a:solidFill>
              </a:rPr>
              <a:t>Motivation</a:t>
            </a:r>
          </a:p>
        </p:txBody>
      </p:sp>
      <p:pic>
        <p:nvPicPr>
          <p:cNvPr id="16" name="Picture 4" descr="Close up of a solar panel">
            <a:extLst>
              <a:ext uri="{FF2B5EF4-FFF2-40B4-BE49-F238E27FC236}">
                <a16:creationId xmlns:a16="http://schemas.microsoft.com/office/drawing/2014/main" id="{F1DFF768-0642-5866-F1D6-0B24A43D0965}"/>
              </a:ext>
            </a:extLst>
          </p:cNvPr>
          <p:cNvPicPr>
            <a:picLocks noChangeAspect="1"/>
          </p:cNvPicPr>
          <p:nvPr/>
        </p:nvPicPr>
        <p:blipFill rotWithShape="1">
          <a:blip r:embed="rId2"/>
          <a:srcRect l="19785" r="16983" b="1"/>
          <a:stretch/>
        </p:blipFill>
        <p:spPr>
          <a:xfrm>
            <a:off x="-9866" y="401980"/>
            <a:ext cx="6115733" cy="6456021"/>
          </a:xfrm>
          <a:custGeom>
            <a:avLst/>
            <a:gdLst/>
            <a:ahLst/>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p:spPr>
      </p:pic>
      <p:sp>
        <p:nvSpPr>
          <p:cNvPr id="11" name="Freeform: Shape 10">
            <a:extLst>
              <a:ext uri="{FF2B5EF4-FFF2-40B4-BE49-F238E27FC236}">
                <a16:creationId xmlns:a16="http://schemas.microsoft.com/office/drawing/2014/main" id="{96349AB3-1BD3-41E1-8979-1DBDCB5CD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6" y="401980"/>
            <a:ext cx="6115733" cy="6456021"/>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Content Placeholder 2">
            <a:extLst>
              <a:ext uri="{FF2B5EF4-FFF2-40B4-BE49-F238E27FC236}">
                <a16:creationId xmlns:a16="http://schemas.microsoft.com/office/drawing/2014/main" id="{118A9A2D-3190-83E3-F6F1-E310F7558B83}"/>
              </a:ext>
            </a:extLst>
          </p:cNvPr>
          <p:cNvSpPr>
            <a:spLocks noGrp="1"/>
          </p:cNvSpPr>
          <p:nvPr>
            <p:ph idx="1"/>
          </p:nvPr>
        </p:nvSpPr>
        <p:spPr>
          <a:xfrm>
            <a:off x="6587545" y="3007389"/>
            <a:ext cx="4869179" cy="3065865"/>
          </a:xfrm>
        </p:spPr>
        <p:txBody>
          <a:bodyPr anchor="t">
            <a:normAutofit/>
          </a:bodyPr>
          <a:lstStyle/>
          <a:p>
            <a:pPr marL="0" indent="0">
              <a:buNone/>
            </a:pPr>
            <a:r>
              <a:rPr lang="en-US" sz="1800" dirty="0">
                <a:solidFill>
                  <a:srgbClr val="000000"/>
                </a:solidFill>
              </a:rPr>
              <a:t>Suppose we have eco-system with 3 units namely a hospital, a shop and a factory.</a:t>
            </a:r>
          </a:p>
          <a:p>
            <a:pPr marL="0" indent="0">
              <a:buNone/>
            </a:pPr>
            <a:r>
              <a:rPr lang="en-US" sz="1800" dirty="0">
                <a:solidFill>
                  <a:srgbClr val="000000"/>
                </a:solidFill>
              </a:rPr>
              <a:t>It is naturally expected that the hospital should never face a power failure but at the same time we want to power all the units with solar energy as much as possible.</a:t>
            </a:r>
          </a:p>
          <a:p>
            <a:pPr marL="0" indent="0">
              <a:buNone/>
            </a:pPr>
            <a:endParaRPr lang="en-US" sz="1800" dirty="0">
              <a:solidFill>
                <a:srgbClr val="000000"/>
              </a:solidFill>
            </a:endParaRPr>
          </a:p>
          <a:p>
            <a:pPr marL="0" indent="0">
              <a:buNone/>
            </a:pPr>
            <a:endParaRPr lang="en-US" sz="1800" dirty="0">
              <a:solidFill>
                <a:srgbClr val="000000"/>
              </a:solidFill>
            </a:endParaRPr>
          </a:p>
        </p:txBody>
      </p:sp>
      <p:grpSp>
        <p:nvGrpSpPr>
          <p:cNvPr id="13" name="Group 12">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extLst>
      <p:ext uri="{BB962C8B-B14F-4D97-AF65-F5344CB8AC3E}">
        <p14:creationId xmlns:p14="http://schemas.microsoft.com/office/powerpoint/2010/main" val="2995852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24F04-EA94-0570-563A-CDF749D1908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0743896-7872-ED1F-4B21-E0448E28ECFF}"/>
              </a:ext>
            </a:extLst>
          </p:cNvPr>
          <p:cNvPicPr>
            <a:picLocks noGrp="1" noChangeAspect="1"/>
          </p:cNvPicPr>
          <p:nvPr>
            <p:ph idx="1"/>
          </p:nvPr>
        </p:nvPicPr>
        <p:blipFill>
          <a:blip r:embed="rId2"/>
          <a:stretch>
            <a:fillRect/>
          </a:stretch>
        </p:blipFill>
        <p:spPr>
          <a:xfrm>
            <a:off x="172995" y="669984"/>
            <a:ext cx="12019005" cy="4939984"/>
          </a:xfrm>
          <a:prstGeom prst="rect">
            <a:avLst/>
          </a:prstGeom>
        </p:spPr>
      </p:pic>
    </p:spTree>
    <p:extLst>
      <p:ext uri="{BB962C8B-B14F-4D97-AF65-F5344CB8AC3E}">
        <p14:creationId xmlns:p14="http://schemas.microsoft.com/office/powerpoint/2010/main" val="2472850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9FCF1-6A88-2A92-22D5-6BFF72E891BD}"/>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A134F280-C608-4A73-736D-4C3FB9977479}"/>
              </a:ext>
            </a:extLst>
          </p:cNvPr>
          <p:cNvSpPr>
            <a:spLocks noGrp="1"/>
          </p:cNvSpPr>
          <p:nvPr>
            <p:ph idx="1"/>
          </p:nvPr>
        </p:nvSpPr>
        <p:spPr/>
        <p:txBody>
          <a:bodyPr>
            <a:normAutofit lnSpcReduction="10000"/>
          </a:bodyPr>
          <a:lstStyle/>
          <a:p>
            <a:r>
              <a:rPr lang="en-US" dirty="0"/>
              <a:t>From the graph of Conventional vs Light Level(LDR Reading) we can infer that when the Light Level is between 0 and 2000 conventional source provides most of the current and as the Light level increases the current through conventional source starts to decrease and at light reading 3000+ current from conventional source is next to 0. Theoretically this is the case because the interval 0-2000 of light reading ,corresponds to night and at that conventional source is used to drive the priority 1 (Hospital) . During the interval of 2000-2500 , Light level corresponds to evening and at that solar + conventional is used to drive the loads and since there is some solar energy the energy that conventional provides is decreasing linearly . This is also the case for 2500-3000 interval as at this interval solar + conventional is used to drive all 3 loads. We need very little amount of conventional source as solar energy is very close to being sufficient to drive all the 3 loads ..In the scatter there are some random data points which is due to current sensor failure,esp-32 giving variable outputs and due to random noises which may be generated while data collection .</a:t>
            </a:r>
          </a:p>
        </p:txBody>
      </p:sp>
    </p:spTree>
    <p:extLst>
      <p:ext uri="{BB962C8B-B14F-4D97-AF65-F5344CB8AC3E}">
        <p14:creationId xmlns:p14="http://schemas.microsoft.com/office/powerpoint/2010/main" val="1614502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9C8D586-1ECD-4981-BED2-97336112C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840B87-A3C8-E749-25E9-2C09DFA46FE8}"/>
              </a:ext>
            </a:extLst>
          </p:cNvPr>
          <p:cNvSpPr>
            <a:spLocks noGrp="1"/>
          </p:cNvSpPr>
          <p:nvPr>
            <p:ph type="title"/>
          </p:nvPr>
        </p:nvSpPr>
        <p:spPr>
          <a:xfrm>
            <a:off x="6400800" y="484632"/>
            <a:ext cx="5299586" cy="1609344"/>
          </a:xfrm>
          <a:ln>
            <a:noFill/>
          </a:ln>
        </p:spPr>
        <p:txBody>
          <a:bodyPr>
            <a:normAutofit/>
          </a:bodyPr>
          <a:lstStyle/>
          <a:p>
            <a:r>
              <a:rPr lang="en-US" sz="4000"/>
              <a:t>Predictive analysis</a:t>
            </a:r>
          </a:p>
        </p:txBody>
      </p:sp>
      <p:pic>
        <p:nvPicPr>
          <p:cNvPr id="7" name="Picture 4" descr="Financial graphs on a dark display">
            <a:extLst>
              <a:ext uri="{FF2B5EF4-FFF2-40B4-BE49-F238E27FC236}">
                <a16:creationId xmlns:a16="http://schemas.microsoft.com/office/drawing/2014/main" id="{7FD09C29-B00D-B3F4-0C5E-EDDBF135C99A}"/>
              </a:ext>
            </a:extLst>
          </p:cNvPr>
          <p:cNvPicPr>
            <a:picLocks noChangeAspect="1"/>
          </p:cNvPicPr>
          <p:nvPr/>
        </p:nvPicPr>
        <p:blipFill rotWithShape="1">
          <a:blip r:embed="rId3"/>
          <a:srcRect l="19452" r="25261"/>
          <a:stretch/>
        </p:blipFill>
        <p:spPr>
          <a:xfrm>
            <a:off x="1" y="10"/>
            <a:ext cx="6066502" cy="6857989"/>
          </a:xfrm>
          <a:prstGeom prst="rect">
            <a:avLst/>
          </a:prstGeom>
        </p:spPr>
      </p:pic>
      <p:sp>
        <p:nvSpPr>
          <p:cNvPr id="3" name="Content Placeholder 2">
            <a:extLst>
              <a:ext uri="{FF2B5EF4-FFF2-40B4-BE49-F238E27FC236}">
                <a16:creationId xmlns:a16="http://schemas.microsoft.com/office/drawing/2014/main" id="{6128547F-88AB-4D57-D9F4-0BCFA2298F51}"/>
              </a:ext>
            </a:extLst>
          </p:cNvPr>
          <p:cNvSpPr>
            <a:spLocks noGrp="1"/>
          </p:cNvSpPr>
          <p:nvPr>
            <p:ph idx="1"/>
          </p:nvPr>
        </p:nvSpPr>
        <p:spPr>
          <a:xfrm>
            <a:off x="6400799" y="2121408"/>
            <a:ext cx="5299585" cy="4050792"/>
          </a:xfrm>
        </p:spPr>
        <p:txBody>
          <a:bodyPr>
            <a:normAutofit/>
          </a:bodyPr>
          <a:lstStyle/>
          <a:p>
            <a:r>
              <a:rPr lang="en-US" sz="1400"/>
              <a:t>The data obtained from OM2M is split into train and test data set and then the best fitting polynomial curve of degree 3 is found for the train dataset.</a:t>
            </a:r>
          </a:p>
          <a:p>
            <a:r>
              <a:rPr lang="en-US" sz="1400"/>
              <a:t>The model is tested against the test dataset and the error is minimized by varying the degree.</a:t>
            </a:r>
          </a:p>
          <a:p>
            <a:r>
              <a:rPr lang="en-US" sz="1400"/>
              <a:t>The dependent variable here is the Light Intensity and Independent variables are the load requirements of the three loads.</a:t>
            </a:r>
          </a:p>
          <a:p>
            <a:r>
              <a:rPr lang="en-US" sz="1400"/>
              <a:t>This allows us to predict the Sunlight and Convention power requirements of any given data (Load1, Load2, Load3) using the regression model obtained from the train dataset.</a:t>
            </a:r>
          </a:p>
          <a:p>
            <a:r>
              <a:rPr lang="en-US" sz="1400"/>
              <a:t>By leveraging polynomial regression in IoT based management system, it becomes possible to make informed decisions about electricity usage, optimized resource allocation and enhance energy efficiency based on historical data patterns.</a:t>
            </a:r>
          </a:p>
        </p:txBody>
      </p:sp>
      <p:grpSp>
        <p:nvGrpSpPr>
          <p:cNvPr id="11" name="Group 10">
            <a:extLst>
              <a:ext uri="{FF2B5EF4-FFF2-40B4-BE49-F238E27FC236}">
                <a16:creationId xmlns:a16="http://schemas.microsoft.com/office/drawing/2014/main" id="{AF001A23-2767-4A31-BD30-56112DE952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C6BD30CE-7C6B-4C5B-8206-2A912062D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7FA45EC6-AD58-4CAF-846D-46D82B614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534019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7A768C-468D-8B04-9799-001BA8DB4AE0}"/>
              </a:ext>
            </a:extLst>
          </p:cNvPr>
          <p:cNvSpPr>
            <a:spLocks noGrp="1"/>
          </p:cNvSpPr>
          <p:nvPr>
            <p:ph type="title"/>
          </p:nvPr>
        </p:nvSpPr>
        <p:spPr>
          <a:xfrm>
            <a:off x="4970108" y="-252362"/>
            <a:ext cx="6730277" cy="1609344"/>
          </a:xfrm>
          <a:ln>
            <a:noFill/>
          </a:ln>
        </p:spPr>
        <p:txBody>
          <a:bodyPr>
            <a:normAutofit/>
          </a:bodyPr>
          <a:lstStyle/>
          <a:p>
            <a:r>
              <a:rPr lang="en-US" sz="4800" dirty="0"/>
              <a:t>Failure analysis</a:t>
            </a:r>
          </a:p>
        </p:txBody>
      </p:sp>
      <p:pic>
        <p:nvPicPr>
          <p:cNvPr id="5" name="Picture 4" descr="Adjustable measurement tool">
            <a:extLst>
              <a:ext uri="{FF2B5EF4-FFF2-40B4-BE49-F238E27FC236}">
                <a16:creationId xmlns:a16="http://schemas.microsoft.com/office/drawing/2014/main" id="{5B5BFD82-1308-2067-609E-DA2EDD3CCD0F}"/>
              </a:ext>
            </a:extLst>
          </p:cNvPr>
          <p:cNvPicPr>
            <a:picLocks noChangeAspect="1"/>
          </p:cNvPicPr>
          <p:nvPr/>
        </p:nvPicPr>
        <p:blipFill rotWithShape="1">
          <a:blip r:embed="rId4"/>
          <a:srcRect l="37406" r="17366" b="-1"/>
          <a:stretch/>
        </p:blipFill>
        <p:spPr>
          <a:xfrm>
            <a:off x="3344" y="10"/>
            <a:ext cx="4646726" cy="6857990"/>
          </a:xfrm>
          <a:prstGeom prst="rect">
            <a:avLst/>
          </a:prstGeom>
        </p:spPr>
      </p:pic>
      <p:sp>
        <p:nvSpPr>
          <p:cNvPr id="3" name="Content Placeholder 2">
            <a:extLst>
              <a:ext uri="{FF2B5EF4-FFF2-40B4-BE49-F238E27FC236}">
                <a16:creationId xmlns:a16="http://schemas.microsoft.com/office/drawing/2014/main" id="{10867735-D502-7D23-4E8C-0F2FEDD6B74B}"/>
              </a:ext>
            </a:extLst>
          </p:cNvPr>
          <p:cNvSpPr>
            <a:spLocks noGrp="1"/>
          </p:cNvSpPr>
          <p:nvPr>
            <p:ph idx="1"/>
          </p:nvPr>
        </p:nvSpPr>
        <p:spPr>
          <a:xfrm>
            <a:off x="4970108" y="902043"/>
            <a:ext cx="6730277" cy="5784838"/>
          </a:xfrm>
        </p:spPr>
        <p:txBody>
          <a:bodyPr>
            <a:normAutofit/>
          </a:bodyPr>
          <a:lstStyle/>
          <a:p>
            <a:r>
              <a:rPr lang="en-IN" sz="1400" b="1" i="0" dirty="0">
                <a:effectLst/>
                <a:latin typeface="Arial" panose="020B0604020202020204" pitchFamily="34" charset="0"/>
              </a:rPr>
              <a:t>Sensor Failure Sensors</a:t>
            </a:r>
          </a:p>
          <a:p>
            <a:pPr>
              <a:buFont typeface="Arial" panose="020B0604020202020204" pitchFamily="34" charset="0"/>
              <a:buChar char="•"/>
            </a:pPr>
            <a:r>
              <a:rPr lang="en-IN" sz="1400" b="0" i="0" dirty="0">
                <a:effectLst/>
                <a:latin typeface="Arial" panose="020B0604020202020204" pitchFamily="34" charset="0"/>
              </a:rPr>
              <a:t>If the sensors are not calibrated correctly, they may produce incorrect voltage measurements, leading to inaccurate decisions regarding power source switching</a:t>
            </a:r>
            <a:r>
              <a:rPr lang="en-IN" sz="1400" dirty="0">
                <a:latin typeface="Arial" panose="020B0604020202020204" pitchFamily="34" charset="0"/>
              </a:rPr>
              <a:t>.</a:t>
            </a:r>
            <a:endParaRPr lang="en-IN" sz="1400" b="1" i="0" dirty="0">
              <a:effectLst/>
              <a:latin typeface="Arial" panose="020B0604020202020204" pitchFamily="34" charset="0"/>
            </a:endParaRPr>
          </a:p>
          <a:p>
            <a:pPr>
              <a:buFont typeface="Arial" panose="020B0604020202020204" pitchFamily="34" charset="0"/>
              <a:buChar char="•"/>
            </a:pPr>
            <a:r>
              <a:rPr lang="en-IN" sz="1400" dirty="0">
                <a:latin typeface="Arial" panose="020B0604020202020204" pitchFamily="34" charset="0"/>
              </a:rPr>
              <a:t>W</a:t>
            </a:r>
            <a:r>
              <a:rPr lang="en-IN" sz="1400" b="0" i="0" dirty="0">
                <a:effectLst/>
                <a:latin typeface="Arial" panose="020B0604020202020204" pitchFamily="34" charset="0"/>
              </a:rPr>
              <a:t>ear and tear of LDR. This can lead to inaccurate light measurements, affecting the system's ability to accurately assess solar irradiation levels</a:t>
            </a:r>
          </a:p>
          <a:p>
            <a:r>
              <a:rPr lang="en-IN" sz="1400" b="1" i="0" dirty="0">
                <a:effectLst/>
                <a:latin typeface="Arial" panose="020B0604020202020204" pitchFamily="34" charset="0"/>
              </a:rPr>
              <a:t>Relay Failure</a:t>
            </a:r>
          </a:p>
          <a:p>
            <a:r>
              <a:rPr lang="en-IN" sz="1400" dirty="0">
                <a:latin typeface="Arial" panose="020B0604020202020204" pitchFamily="34" charset="0"/>
              </a:rPr>
              <a:t>W</a:t>
            </a:r>
            <a:r>
              <a:rPr lang="en-IN" sz="1400" b="0" i="0" dirty="0">
                <a:effectLst/>
                <a:latin typeface="Arial" panose="020B0604020202020204" pitchFamily="34" charset="0"/>
              </a:rPr>
              <a:t>ear and tear, which can cause a variety of issues like contact degradation . </a:t>
            </a:r>
          </a:p>
          <a:p>
            <a:r>
              <a:rPr lang="en-IN" sz="1400" b="0" i="0" dirty="0">
                <a:effectLst/>
                <a:latin typeface="Arial" panose="020B0604020202020204" pitchFamily="34" charset="0"/>
              </a:rPr>
              <a:t>Relay Coil failure is also another potential error, leading to improper power distribution and potential imbalances in load prioritization.</a:t>
            </a:r>
          </a:p>
          <a:p>
            <a:r>
              <a:rPr lang="en-IN" sz="1400" b="1" i="0" dirty="0">
                <a:effectLst/>
                <a:latin typeface="Arial" panose="020B0604020202020204" pitchFamily="34" charset="0"/>
              </a:rPr>
              <a:t>Communication Errors</a:t>
            </a:r>
          </a:p>
          <a:p>
            <a:r>
              <a:rPr lang="en-IN" sz="1400" i="0" dirty="0">
                <a:effectLst/>
                <a:latin typeface="Arial" panose="020B0604020202020204" pitchFamily="34" charset="0"/>
              </a:rPr>
              <a:t>Latency</a:t>
            </a:r>
          </a:p>
          <a:p>
            <a:r>
              <a:rPr lang="en-IN" sz="1400" i="0" dirty="0">
                <a:effectLst/>
                <a:latin typeface="Arial" panose="020B0604020202020204" pitchFamily="34" charset="0"/>
              </a:rPr>
              <a:t>Transmission Malfunction</a:t>
            </a:r>
          </a:p>
          <a:p>
            <a:r>
              <a:rPr lang="en-IN" sz="1400" b="1" i="0" dirty="0">
                <a:effectLst/>
                <a:latin typeface="Arial" panose="020B0604020202020204" pitchFamily="34" charset="0"/>
              </a:rPr>
              <a:t>Environmental Factors</a:t>
            </a:r>
          </a:p>
          <a:p>
            <a:r>
              <a:rPr lang="en-IN" sz="1400" i="0" dirty="0">
                <a:effectLst/>
                <a:latin typeface="Arial" panose="020B0604020202020204" pitchFamily="34" charset="0"/>
              </a:rPr>
              <a:t>Overheating</a:t>
            </a:r>
          </a:p>
          <a:p>
            <a:r>
              <a:rPr lang="en-IN" sz="1400" dirty="0">
                <a:latin typeface="Arial" panose="020B0604020202020204" pitchFamily="34" charset="0"/>
              </a:rPr>
              <a:t>Exposure to Dust</a:t>
            </a:r>
          </a:p>
          <a:p>
            <a:r>
              <a:rPr lang="en-IN" sz="1400" i="0" dirty="0">
                <a:effectLst/>
                <a:latin typeface="Arial" panose="020B0604020202020204" pitchFamily="34" charset="0"/>
              </a:rPr>
              <a:t>Humidity</a:t>
            </a:r>
          </a:p>
        </p:txBody>
      </p:sp>
      <p:grpSp>
        <p:nvGrpSpPr>
          <p:cNvPr id="11" name="Group 10">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5" name="Oval 11">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116681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6B1EB-660E-6AC7-4A00-CD7554ADFAC3}"/>
              </a:ext>
            </a:extLst>
          </p:cNvPr>
          <p:cNvSpPr>
            <a:spLocks noGrp="1"/>
          </p:cNvSpPr>
          <p:nvPr>
            <p:ph type="title"/>
          </p:nvPr>
        </p:nvSpPr>
        <p:spPr/>
        <p:txBody>
          <a:bodyPr/>
          <a:lstStyle/>
          <a:p>
            <a:r>
              <a:rPr lang="en-US" dirty="0"/>
              <a:t>User interface</a:t>
            </a:r>
          </a:p>
        </p:txBody>
      </p:sp>
      <p:pic>
        <p:nvPicPr>
          <p:cNvPr id="4" name="Content Placeholder 3">
            <a:extLst>
              <a:ext uri="{FF2B5EF4-FFF2-40B4-BE49-F238E27FC236}">
                <a16:creationId xmlns:a16="http://schemas.microsoft.com/office/drawing/2014/main" id="{A8BB315F-E4E3-55F5-D79F-B2995C27F77F}"/>
              </a:ext>
            </a:extLst>
          </p:cNvPr>
          <p:cNvPicPr>
            <a:picLocks noGrp="1" noChangeAspect="1"/>
          </p:cNvPicPr>
          <p:nvPr>
            <p:ph idx="1"/>
          </p:nvPr>
        </p:nvPicPr>
        <p:blipFill>
          <a:blip r:embed="rId2"/>
          <a:stretch>
            <a:fillRect/>
          </a:stretch>
        </p:blipFill>
        <p:spPr>
          <a:xfrm>
            <a:off x="622258" y="1767840"/>
            <a:ext cx="10947483" cy="4146359"/>
          </a:xfrm>
          <a:prstGeom prst="rect">
            <a:avLst/>
          </a:prstGeom>
        </p:spPr>
      </p:pic>
    </p:spTree>
    <p:extLst>
      <p:ext uri="{BB962C8B-B14F-4D97-AF65-F5344CB8AC3E}">
        <p14:creationId xmlns:p14="http://schemas.microsoft.com/office/powerpoint/2010/main" val="3000083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FDC920B-2ABF-8DAB-2582-6E1F97E8BB81}"/>
              </a:ext>
            </a:extLst>
          </p:cNvPr>
          <p:cNvPicPr>
            <a:picLocks noGrp="1" noChangeAspect="1"/>
          </p:cNvPicPr>
          <p:nvPr>
            <p:ph idx="1"/>
          </p:nvPr>
        </p:nvPicPr>
        <p:blipFill>
          <a:blip r:embed="rId2"/>
          <a:stretch>
            <a:fillRect/>
          </a:stretch>
        </p:blipFill>
        <p:spPr>
          <a:xfrm>
            <a:off x="991745" y="160109"/>
            <a:ext cx="9935335" cy="6518659"/>
          </a:xfrm>
          <a:prstGeom prst="rect">
            <a:avLst/>
          </a:prstGeom>
        </p:spPr>
      </p:pic>
      <p:sp>
        <p:nvSpPr>
          <p:cNvPr id="5" name="TextBox 4">
            <a:extLst>
              <a:ext uri="{FF2B5EF4-FFF2-40B4-BE49-F238E27FC236}">
                <a16:creationId xmlns:a16="http://schemas.microsoft.com/office/drawing/2014/main" id="{C587DA75-A65D-8F84-EA4E-CA2A55005FBD}"/>
              </a:ext>
            </a:extLst>
          </p:cNvPr>
          <p:cNvSpPr txBox="1"/>
          <p:nvPr/>
        </p:nvSpPr>
        <p:spPr>
          <a:xfrm>
            <a:off x="3886200" y="2910840"/>
            <a:ext cx="4678680" cy="769441"/>
          </a:xfrm>
          <a:prstGeom prst="rect">
            <a:avLst/>
          </a:prstGeom>
          <a:noFill/>
        </p:spPr>
        <p:txBody>
          <a:bodyPr wrap="square" rtlCol="0">
            <a:spAutoFit/>
          </a:bodyPr>
          <a:lstStyle/>
          <a:p>
            <a:pPr algn="ctr"/>
            <a:r>
              <a:rPr lang="en-US" sz="4400" b="1" dirty="0"/>
              <a:t>OUR SERVICES</a:t>
            </a:r>
          </a:p>
        </p:txBody>
      </p:sp>
    </p:spTree>
    <p:extLst>
      <p:ext uri="{BB962C8B-B14F-4D97-AF65-F5344CB8AC3E}">
        <p14:creationId xmlns:p14="http://schemas.microsoft.com/office/powerpoint/2010/main" val="1582775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64902-37DE-8407-E86C-DDC7A1951833}"/>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5C5402CB-9469-28E0-703F-6842305C9522}"/>
              </a:ext>
            </a:extLst>
          </p:cNvPr>
          <p:cNvPicPr>
            <a:picLocks noGrp="1" noChangeAspect="1"/>
          </p:cNvPicPr>
          <p:nvPr>
            <p:ph idx="1"/>
          </p:nvPr>
        </p:nvPicPr>
        <p:blipFill>
          <a:blip r:embed="rId2"/>
          <a:stretch>
            <a:fillRect/>
          </a:stretch>
        </p:blipFill>
        <p:spPr>
          <a:xfrm>
            <a:off x="876220" y="484632"/>
            <a:ext cx="10245932" cy="5843384"/>
          </a:xfrm>
          <a:prstGeom prst="rect">
            <a:avLst/>
          </a:prstGeom>
        </p:spPr>
      </p:pic>
    </p:spTree>
    <p:extLst>
      <p:ext uri="{BB962C8B-B14F-4D97-AF65-F5344CB8AC3E}">
        <p14:creationId xmlns:p14="http://schemas.microsoft.com/office/powerpoint/2010/main" val="1483425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C03E2-F154-E466-1E6F-96A845D60F42}"/>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1024328-8CC0-8AF8-0587-81CA27D49F9F}"/>
              </a:ext>
            </a:extLst>
          </p:cNvPr>
          <p:cNvPicPr>
            <a:picLocks noGrp="1" noChangeAspect="1"/>
          </p:cNvPicPr>
          <p:nvPr>
            <p:ph idx="1"/>
          </p:nvPr>
        </p:nvPicPr>
        <p:blipFill>
          <a:blip r:embed="rId2"/>
          <a:stretch>
            <a:fillRect/>
          </a:stretch>
        </p:blipFill>
        <p:spPr>
          <a:xfrm>
            <a:off x="860032" y="404371"/>
            <a:ext cx="10471936" cy="6049257"/>
          </a:xfrm>
          <a:prstGeom prst="rect">
            <a:avLst/>
          </a:prstGeom>
        </p:spPr>
      </p:pic>
    </p:spTree>
    <p:extLst>
      <p:ext uri="{BB962C8B-B14F-4D97-AF65-F5344CB8AC3E}">
        <p14:creationId xmlns:p14="http://schemas.microsoft.com/office/powerpoint/2010/main" val="28208711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324F-D56B-5BC9-8B10-077E17071E6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B7FB748-4DE7-A3BD-FD6B-8F919FD85628}"/>
              </a:ext>
            </a:extLst>
          </p:cNvPr>
          <p:cNvPicPr>
            <a:picLocks noGrp="1" noChangeAspect="1"/>
          </p:cNvPicPr>
          <p:nvPr>
            <p:ph idx="1"/>
          </p:nvPr>
        </p:nvPicPr>
        <p:blipFill>
          <a:blip r:embed="rId2"/>
          <a:stretch>
            <a:fillRect/>
          </a:stretch>
        </p:blipFill>
        <p:spPr>
          <a:xfrm>
            <a:off x="401136" y="265176"/>
            <a:ext cx="11389727" cy="5925312"/>
          </a:xfrm>
          <a:prstGeom prst="rect">
            <a:avLst/>
          </a:prstGeom>
        </p:spPr>
      </p:pic>
    </p:spTree>
    <p:extLst>
      <p:ext uri="{BB962C8B-B14F-4D97-AF65-F5344CB8AC3E}">
        <p14:creationId xmlns:p14="http://schemas.microsoft.com/office/powerpoint/2010/main" val="2310356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E6C75A5-F4B8-415F-B4EA-A9AD45087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0" name="Oval 9">
              <a:extLst>
                <a:ext uri="{FF2B5EF4-FFF2-40B4-BE49-F238E27FC236}">
                  <a16:creationId xmlns:a16="http://schemas.microsoft.com/office/drawing/2014/main" id="{3D9CC178-C06A-480F-AAFC-127638C29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a:extLst>
                <a:ext uri="{FF2B5EF4-FFF2-40B4-BE49-F238E27FC236}">
                  <a16:creationId xmlns:a16="http://schemas.microsoft.com/office/drawing/2014/main" id="{77235C6D-8D65-4BC6-AE0E-523AB3C8D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pic>
        <p:nvPicPr>
          <p:cNvPr id="4" name="Picture 3">
            <a:extLst>
              <a:ext uri="{FF2B5EF4-FFF2-40B4-BE49-F238E27FC236}">
                <a16:creationId xmlns:a16="http://schemas.microsoft.com/office/drawing/2014/main" id="{370368C0-B20B-9093-F620-C1E756BA313B}"/>
              </a:ext>
            </a:extLst>
          </p:cNvPr>
          <p:cNvPicPr>
            <a:picLocks noChangeAspect="1"/>
          </p:cNvPicPr>
          <p:nvPr/>
        </p:nvPicPr>
        <p:blipFill rotWithShape="1">
          <a:blip r:embed="rId5"/>
          <a:srcRect l="17658" r="8564"/>
          <a:stretch/>
        </p:blipFill>
        <p:spPr>
          <a:xfrm>
            <a:off x="20" y="10"/>
            <a:ext cx="12191980" cy="6857990"/>
          </a:xfrm>
          <a:prstGeom prst="rect">
            <a:avLst/>
          </a:prstGeom>
        </p:spPr>
      </p:pic>
    </p:spTree>
    <p:extLst>
      <p:ext uri="{BB962C8B-B14F-4D97-AF65-F5344CB8AC3E}">
        <p14:creationId xmlns:p14="http://schemas.microsoft.com/office/powerpoint/2010/main" val="4098737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A9379-75D9-BB99-5B3A-191CE2CC3F50}"/>
              </a:ext>
            </a:extLst>
          </p:cNvPr>
          <p:cNvSpPr>
            <a:spLocks noGrp="1"/>
          </p:cNvSpPr>
          <p:nvPr>
            <p:ph type="title"/>
          </p:nvPr>
        </p:nvSpPr>
        <p:spPr/>
        <p:txBody>
          <a:bodyPr/>
          <a:lstStyle/>
          <a:p>
            <a:r>
              <a:rPr lang="en-US" dirty="0"/>
              <a:t>Our Pitch</a:t>
            </a:r>
          </a:p>
        </p:txBody>
      </p:sp>
      <p:graphicFrame>
        <p:nvGraphicFramePr>
          <p:cNvPr id="7" name="Content Placeholder 2">
            <a:extLst>
              <a:ext uri="{FF2B5EF4-FFF2-40B4-BE49-F238E27FC236}">
                <a16:creationId xmlns:a16="http://schemas.microsoft.com/office/drawing/2014/main" id="{BAFF68E6-9F79-FD37-483B-8890C2F65BE0}"/>
              </a:ext>
            </a:extLst>
          </p:cNvPr>
          <p:cNvGraphicFramePr>
            <a:graphicFrameLocks noGrp="1"/>
          </p:cNvGraphicFramePr>
          <p:nvPr>
            <p:ph idx="1"/>
            <p:extLst>
              <p:ext uri="{D42A27DB-BD31-4B8C-83A1-F6EECF244321}">
                <p14:modId xmlns:p14="http://schemas.microsoft.com/office/powerpoint/2010/main" val="2306736725"/>
              </p:ext>
            </p:extLst>
          </p:nvPr>
        </p:nvGraphicFramePr>
        <p:xfrm>
          <a:off x="1066800" y="1824845"/>
          <a:ext cx="10055352" cy="4056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1492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7">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6" name="Group 9">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11" name="Oval 1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7" name="Oval 11">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C1719430-965C-CF3E-910D-7367296F59B0}"/>
              </a:ext>
            </a:extLst>
          </p:cNvPr>
          <p:cNvSpPr>
            <a:spLocks noGrp="1"/>
          </p:cNvSpPr>
          <p:nvPr>
            <p:ph type="title"/>
          </p:nvPr>
        </p:nvSpPr>
        <p:spPr>
          <a:xfrm>
            <a:off x="1490145" y="2376862"/>
            <a:ext cx="2653230" cy="2137988"/>
          </a:xfrm>
          <a:noFill/>
        </p:spPr>
        <p:txBody>
          <a:bodyPr>
            <a:normAutofit/>
          </a:bodyPr>
          <a:lstStyle/>
          <a:p>
            <a:pPr algn="ctr"/>
            <a:r>
              <a:rPr lang="en-US" sz="3000" dirty="0">
                <a:solidFill>
                  <a:srgbClr val="FFFFFF"/>
                </a:solidFill>
              </a:rPr>
              <a:t>Team members and contribution</a:t>
            </a:r>
          </a:p>
        </p:txBody>
      </p:sp>
      <p:sp>
        <p:nvSpPr>
          <p:cNvPr id="28" name="Rectangle 13">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EFF79750-CE9A-4145-88E8-224F447A9BDC}"/>
              </a:ext>
            </a:extLst>
          </p:cNvPr>
          <p:cNvSpPr>
            <a:spLocks noGrp="1"/>
          </p:cNvSpPr>
          <p:nvPr>
            <p:ph idx="1"/>
          </p:nvPr>
        </p:nvSpPr>
        <p:spPr>
          <a:xfrm>
            <a:off x="5757863" y="657225"/>
            <a:ext cx="5465884" cy="5475381"/>
          </a:xfrm>
        </p:spPr>
        <p:txBody>
          <a:bodyPr anchor="ctr">
            <a:normAutofit/>
          </a:bodyPr>
          <a:lstStyle/>
          <a:p>
            <a:r>
              <a:rPr lang="en-US" sz="1400" dirty="0"/>
              <a:t>Aditya Garg :- </a:t>
            </a:r>
            <a:r>
              <a:rPr lang="en-US" sz="1400" dirty="0" err="1"/>
              <a:t>Thingspeak</a:t>
            </a:r>
            <a:r>
              <a:rPr lang="en-US" sz="1400" dirty="0"/>
              <a:t> , UI for </a:t>
            </a:r>
            <a:r>
              <a:rPr lang="en-US" sz="1400" dirty="0" err="1"/>
              <a:t>Thingspeak,Hardware</a:t>
            </a:r>
            <a:r>
              <a:rPr lang="en-US" sz="1400" dirty="0"/>
              <a:t>.</a:t>
            </a:r>
          </a:p>
          <a:p>
            <a:r>
              <a:rPr lang="en-US" sz="1400" dirty="0"/>
              <a:t>Alex </a:t>
            </a:r>
            <a:r>
              <a:rPr lang="en-US" sz="1400" dirty="0" err="1"/>
              <a:t>Thuruthel</a:t>
            </a:r>
            <a:r>
              <a:rPr lang="en-US" sz="1400" dirty="0"/>
              <a:t>:- Hardware , Energy saving page ,Failure Page.</a:t>
            </a:r>
          </a:p>
          <a:p>
            <a:r>
              <a:rPr lang="en-US" sz="1400" dirty="0" err="1"/>
              <a:t>Archisha</a:t>
            </a:r>
            <a:r>
              <a:rPr lang="en-US" sz="1400" dirty="0"/>
              <a:t> Panda:- UI, LDR,OM2M, Table </a:t>
            </a:r>
            <a:r>
              <a:rPr lang="en-US" sz="1400" dirty="0" err="1"/>
              <a:t>Top,Data</a:t>
            </a:r>
            <a:r>
              <a:rPr lang="en-US" sz="1400" dirty="0"/>
              <a:t> visualization.</a:t>
            </a:r>
          </a:p>
          <a:p>
            <a:r>
              <a:rPr lang="en-US" sz="1400" dirty="0"/>
              <a:t>Anish </a:t>
            </a:r>
            <a:r>
              <a:rPr lang="en-US" sz="1400" dirty="0" err="1"/>
              <a:t>Joishy</a:t>
            </a:r>
            <a:r>
              <a:rPr lang="en-US" sz="1400" dirty="0"/>
              <a:t>:- Current sensors, Hardware, Table top, Data prediction, UI, Circuit Coding.</a:t>
            </a:r>
          </a:p>
          <a:p>
            <a:r>
              <a:rPr lang="en-US" sz="1400" dirty="0"/>
              <a:t>Chirag Dhamija:- </a:t>
            </a:r>
            <a:r>
              <a:rPr lang="en-US" sz="1400" dirty="0" err="1"/>
              <a:t>Thingspeak</a:t>
            </a:r>
            <a:r>
              <a:rPr lang="en-US" sz="1400" dirty="0"/>
              <a:t>, Energy saving page ,Failure Page.</a:t>
            </a:r>
          </a:p>
          <a:p>
            <a:r>
              <a:rPr lang="en-US" sz="1400" dirty="0" err="1"/>
              <a:t>Divya</a:t>
            </a:r>
            <a:r>
              <a:rPr lang="en-US" sz="1400" dirty="0"/>
              <a:t> Prakash :- Hardware, Table Top, </a:t>
            </a:r>
            <a:r>
              <a:rPr lang="en-US" sz="1400" dirty="0" err="1"/>
              <a:t>Logisitical</a:t>
            </a:r>
            <a:r>
              <a:rPr lang="en-US" sz="1400" dirty="0"/>
              <a:t> Support.</a:t>
            </a:r>
          </a:p>
          <a:p>
            <a:r>
              <a:rPr lang="en-US" sz="1400" dirty="0" err="1"/>
              <a:t>Jagankrishna</a:t>
            </a:r>
            <a:r>
              <a:rPr lang="en-US" sz="1400" dirty="0"/>
              <a:t> </a:t>
            </a:r>
            <a:r>
              <a:rPr lang="en-US" sz="1400" dirty="0" err="1"/>
              <a:t>Nallasingu</a:t>
            </a:r>
            <a:r>
              <a:rPr lang="en-US" sz="1400" dirty="0"/>
              <a:t>:- Hardware, </a:t>
            </a:r>
            <a:r>
              <a:rPr lang="en-US" sz="1400" dirty="0" err="1"/>
              <a:t>Thinsgpeak</a:t>
            </a:r>
            <a:r>
              <a:rPr lang="en-US" sz="1400" dirty="0"/>
              <a:t>.</a:t>
            </a:r>
          </a:p>
          <a:p>
            <a:r>
              <a:rPr lang="en-US" sz="1400" dirty="0" err="1"/>
              <a:t>Konireddy</a:t>
            </a:r>
            <a:r>
              <a:rPr lang="en-US" sz="1400" dirty="0"/>
              <a:t> </a:t>
            </a:r>
            <a:r>
              <a:rPr lang="en-US" sz="1400" dirty="0" err="1"/>
              <a:t>Varshitha</a:t>
            </a:r>
            <a:r>
              <a:rPr lang="en-US" sz="1400" dirty="0"/>
              <a:t> :- LDR,OM2M, Table Top.</a:t>
            </a:r>
          </a:p>
          <a:p>
            <a:r>
              <a:rPr lang="en-US" sz="1400" dirty="0" err="1"/>
              <a:t>Sanchit</a:t>
            </a:r>
            <a:r>
              <a:rPr lang="en-US" sz="1400" dirty="0"/>
              <a:t> Jalan:- Hardware,OM2M,Data analysis, Table top, Circuit Coding, UI.</a:t>
            </a:r>
          </a:p>
          <a:p>
            <a:r>
              <a:rPr lang="en-US" sz="1400" dirty="0" err="1"/>
              <a:t>Vyakhya</a:t>
            </a:r>
            <a:r>
              <a:rPr lang="en-US" sz="1400" dirty="0"/>
              <a:t> Gupta:- UI, Table Top, Data visualization, OM2M, LDR.</a:t>
            </a:r>
          </a:p>
        </p:txBody>
      </p:sp>
    </p:spTree>
    <p:extLst>
      <p:ext uri="{BB962C8B-B14F-4D97-AF65-F5344CB8AC3E}">
        <p14:creationId xmlns:p14="http://schemas.microsoft.com/office/powerpoint/2010/main" val="1961026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3D310-82DA-A87C-48AE-0936D958A03F}"/>
              </a:ext>
            </a:extLst>
          </p:cNvPr>
          <p:cNvSpPr>
            <a:spLocks noGrp="1"/>
          </p:cNvSpPr>
          <p:nvPr>
            <p:ph type="title"/>
          </p:nvPr>
        </p:nvSpPr>
        <p:spPr/>
        <p:txBody>
          <a:bodyPr/>
          <a:lstStyle/>
          <a:p>
            <a:r>
              <a:rPr lang="en-US" dirty="0"/>
              <a:t>Project Features</a:t>
            </a:r>
          </a:p>
        </p:txBody>
      </p:sp>
      <p:sp>
        <p:nvSpPr>
          <p:cNvPr id="3" name="Content Placeholder 2">
            <a:extLst>
              <a:ext uri="{FF2B5EF4-FFF2-40B4-BE49-F238E27FC236}">
                <a16:creationId xmlns:a16="http://schemas.microsoft.com/office/drawing/2014/main" id="{8B3E5014-5D72-9CB4-CA21-EA129B464F2E}"/>
              </a:ext>
            </a:extLst>
          </p:cNvPr>
          <p:cNvSpPr>
            <a:spLocks noGrp="1"/>
          </p:cNvSpPr>
          <p:nvPr>
            <p:ph idx="1"/>
          </p:nvPr>
        </p:nvSpPr>
        <p:spPr/>
        <p:txBody>
          <a:bodyPr>
            <a:normAutofit/>
          </a:bodyPr>
          <a:lstStyle/>
          <a:p>
            <a:pPr>
              <a:buFont typeface="+mj-lt"/>
              <a:buAutoNum type="arabicPeriod"/>
            </a:pPr>
            <a:r>
              <a:rPr lang="en-US" dirty="0"/>
              <a:t>Automatic switching between Solar and Conventional depending on load requirements. </a:t>
            </a:r>
          </a:p>
          <a:p>
            <a:pPr>
              <a:buFont typeface="+mj-lt"/>
              <a:buAutoNum type="arabicPeriod"/>
            </a:pPr>
            <a:r>
              <a:rPr lang="en-US" dirty="0"/>
              <a:t>User Interface-based notifications of abnormal energy consumption. </a:t>
            </a:r>
          </a:p>
          <a:p>
            <a:pPr>
              <a:buFont typeface="+mj-lt"/>
              <a:buAutoNum type="arabicPeriod"/>
            </a:pPr>
            <a:r>
              <a:rPr lang="en-US" dirty="0"/>
              <a:t>User interface-based readings of power outages and consumption. </a:t>
            </a:r>
          </a:p>
          <a:p>
            <a:pPr>
              <a:buFont typeface="+mj-lt"/>
              <a:buAutoNum type="arabicPeriod"/>
            </a:pPr>
            <a:r>
              <a:rPr lang="en-US" dirty="0"/>
              <a:t>Predictive analysis of energy usage patterns based on user behavior. </a:t>
            </a:r>
          </a:p>
          <a:p>
            <a:pPr>
              <a:buFont typeface="+mj-lt"/>
              <a:buAutoNum type="arabicPeriod"/>
            </a:pPr>
            <a:r>
              <a:rPr lang="en-US" dirty="0"/>
              <a:t> Visualization and analysis of energy usage patterns through various graphs for different scenarios.</a:t>
            </a:r>
          </a:p>
          <a:p>
            <a:pPr>
              <a:buFont typeface="+mj-lt"/>
              <a:buAutoNum type="arabicPeriod"/>
            </a:pPr>
            <a:r>
              <a:rPr lang="en-US" dirty="0"/>
              <a:t>Real-time monitoring and control of energy consumption of various devices and appliances. </a:t>
            </a:r>
          </a:p>
          <a:p>
            <a:pPr>
              <a:buFont typeface="+mj-lt"/>
              <a:buAutoNum type="arabicPeriod"/>
            </a:pPr>
            <a:r>
              <a:rPr lang="en-US" dirty="0"/>
              <a:t>Priority-wise supply of power in various buildings, for example, a hospital would be on top priority while deciding distribution and mode of power supply.</a:t>
            </a:r>
          </a:p>
        </p:txBody>
      </p:sp>
    </p:spTree>
    <p:extLst>
      <p:ext uri="{BB962C8B-B14F-4D97-AF65-F5344CB8AC3E}">
        <p14:creationId xmlns:p14="http://schemas.microsoft.com/office/powerpoint/2010/main" val="3017768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3AFF7-3015-03D4-3268-3A2CB3AA5C8A}"/>
              </a:ext>
            </a:extLst>
          </p:cNvPr>
          <p:cNvSpPr>
            <a:spLocks noGrp="1"/>
          </p:cNvSpPr>
          <p:nvPr>
            <p:ph type="title"/>
          </p:nvPr>
        </p:nvSpPr>
        <p:spPr>
          <a:xfrm>
            <a:off x="1069848" y="798394"/>
            <a:ext cx="4730451" cy="1637730"/>
          </a:xfrm>
        </p:spPr>
        <p:txBody>
          <a:bodyPr>
            <a:normAutofit/>
          </a:bodyPr>
          <a:lstStyle/>
          <a:p>
            <a:r>
              <a:rPr lang="en-US" sz="4400"/>
              <a:t>HARDWARE components</a:t>
            </a:r>
          </a:p>
        </p:txBody>
      </p:sp>
      <p:sp>
        <p:nvSpPr>
          <p:cNvPr id="3" name="Content Placeholder 2">
            <a:extLst>
              <a:ext uri="{FF2B5EF4-FFF2-40B4-BE49-F238E27FC236}">
                <a16:creationId xmlns:a16="http://schemas.microsoft.com/office/drawing/2014/main" id="{E5EB99D7-4C3F-B646-5928-928935F302F6}"/>
              </a:ext>
            </a:extLst>
          </p:cNvPr>
          <p:cNvSpPr>
            <a:spLocks noGrp="1"/>
          </p:cNvSpPr>
          <p:nvPr>
            <p:ph idx="1"/>
          </p:nvPr>
        </p:nvSpPr>
        <p:spPr>
          <a:xfrm>
            <a:off x="1069848" y="2578608"/>
            <a:ext cx="4730451" cy="3593592"/>
          </a:xfrm>
        </p:spPr>
        <p:txBody>
          <a:bodyPr>
            <a:normAutofit/>
          </a:bodyPr>
          <a:lstStyle/>
          <a:p>
            <a:r>
              <a:rPr lang="en-US" sz="1500" dirty="0"/>
              <a:t>Current Sensors</a:t>
            </a:r>
          </a:p>
          <a:p>
            <a:r>
              <a:rPr lang="en-US" sz="1500" dirty="0"/>
              <a:t>LDRs</a:t>
            </a:r>
          </a:p>
          <a:p>
            <a:r>
              <a:rPr lang="en-US" sz="1500" dirty="0"/>
              <a:t>Relays</a:t>
            </a:r>
          </a:p>
          <a:p>
            <a:r>
              <a:rPr lang="en-US" sz="1500" dirty="0"/>
              <a:t>Motors</a:t>
            </a:r>
          </a:p>
          <a:p>
            <a:r>
              <a:rPr lang="en-US" sz="1500" dirty="0"/>
              <a:t>Solar Panels</a:t>
            </a:r>
          </a:p>
          <a:p>
            <a:r>
              <a:rPr lang="en-US" sz="1500" dirty="0"/>
              <a:t>Breadboard</a:t>
            </a:r>
          </a:p>
          <a:p>
            <a:r>
              <a:rPr lang="en-US" sz="1500" dirty="0"/>
              <a:t>Wires</a:t>
            </a:r>
          </a:p>
          <a:p>
            <a:r>
              <a:rPr lang="en-US" sz="1500" dirty="0"/>
              <a:t>ESP-32</a:t>
            </a:r>
          </a:p>
          <a:p>
            <a:r>
              <a:rPr lang="en-US" sz="1500" dirty="0"/>
              <a:t>USB Cables</a:t>
            </a:r>
          </a:p>
          <a:p>
            <a:r>
              <a:rPr lang="en-US" sz="1500" dirty="0"/>
              <a:t>Resistors</a:t>
            </a:r>
          </a:p>
        </p:txBody>
      </p:sp>
      <p:pic>
        <p:nvPicPr>
          <p:cNvPr id="5" name="Picture 4" descr="Electronics protoboard">
            <a:extLst>
              <a:ext uri="{FF2B5EF4-FFF2-40B4-BE49-F238E27FC236}">
                <a16:creationId xmlns:a16="http://schemas.microsoft.com/office/drawing/2014/main" id="{F941ECE7-9C3F-D2BD-67EB-81C20AFAC976}"/>
              </a:ext>
            </a:extLst>
          </p:cNvPr>
          <p:cNvPicPr>
            <a:picLocks noChangeAspect="1"/>
          </p:cNvPicPr>
          <p:nvPr/>
        </p:nvPicPr>
        <p:blipFill rotWithShape="1">
          <a:blip r:embed="rId3"/>
          <a:srcRect l="2441" r="36445" b="-1"/>
          <a:stretch/>
        </p:blipFill>
        <p:spPr>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
        <p:nvSpPr>
          <p:cNvPr id="9" name="Freeform: Shape 8">
            <a:extLst>
              <a:ext uri="{FF2B5EF4-FFF2-40B4-BE49-F238E27FC236}">
                <a16:creationId xmlns:a16="http://schemas.microsoft.com/office/drawing/2014/main" id="{484E34F7-E155-426C-A88E-8AEA6CF3F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3" y="0"/>
            <a:ext cx="6278877" cy="685800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56407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2E11DD-B54B-4751-9C17-39DAF9EF4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25FA6A-091E-7323-1ADA-B5DCCBD8FA53}"/>
              </a:ext>
            </a:extLst>
          </p:cNvPr>
          <p:cNvSpPr>
            <a:spLocks noGrp="1"/>
          </p:cNvSpPr>
          <p:nvPr>
            <p:ph type="title"/>
          </p:nvPr>
        </p:nvSpPr>
        <p:spPr>
          <a:xfrm>
            <a:off x="382280" y="484632"/>
            <a:ext cx="6743844" cy="1609344"/>
          </a:xfrm>
        </p:spPr>
        <p:txBody>
          <a:bodyPr>
            <a:normAutofit/>
          </a:bodyPr>
          <a:lstStyle/>
          <a:p>
            <a:r>
              <a:rPr lang="en-US" sz="4800" dirty="0"/>
              <a:t>SOFTWARE TOOLS </a:t>
            </a:r>
          </a:p>
        </p:txBody>
      </p:sp>
      <p:sp>
        <p:nvSpPr>
          <p:cNvPr id="3" name="Content Placeholder 2">
            <a:extLst>
              <a:ext uri="{FF2B5EF4-FFF2-40B4-BE49-F238E27FC236}">
                <a16:creationId xmlns:a16="http://schemas.microsoft.com/office/drawing/2014/main" id="{7D09339E-0164-BE89-CAFC-81941D59117B}"/>
              </a:ext>
            </a:extLst>
          </p:cNvPr>
          <p:cNvSpPr>
            <a:spLocks noGrp="1"/>
          </p:cNvSpPr>
          <p:nvPr>
            <p:ph idx="1"/>
          </p:nvPr>
        </p:nvSpPr>
        <p:spPr>
          <a:xfrm>
            <a:off x="382279" y="2121408"/>
            <a:ext cx="6743845" cy="4050792"/>
          </a:xfrm>
        </p:spPr>
        <p:txBody>
          <a:bodyPr>
            <a:normAutofit/>
          </a:bodyPr>
          <a:lstStyle/>
          <a:p>
            <a:r>
              <a:rPr lang="en-US" sz="1800" dirty="0"/>
              <a:t>Arduino IDE</a:t>
            </a:r>
          </a:p>
          <a:p>
            <a:r>
              <a:rPr lang="en-US" sz="1800" dirty="0"/>
              <a:t>Python</a:t>
            </a:r>
          </a:p>
          <a:p>
            <a:r>
              <a:rPr lang="en-US" sz="1800" dirty="0"/>
              <a:t>HTML,JS,CSS</a:t>
            </a:r>
          </a:p>
          <a:p>
            <a:r>
              <a:rPr lang="en-US" sz="1800" dirty="0"/>
              <a:t>OM2M</a:t>
            </a:r>
          </a:p>
          <a:p>
            <a:r>
              <a:rPr lang="en-US" sz="1800" dirty="0" err="1"/>
              <a:t>ThingSpeak</a:t>
            </a:r>
            <a:endParaRPr lang="en-US" sz="1800" dirty="0"/>
          </a:p>
          <a:p>
            <a:r>
              <a:rPr lang="en-US" sz="1800" dirty="0"/>
              <a:t>Postman</a:t>
            </a:r>
          </a:p>
          <a:p>
            <a:r>
              <a:rPr lang="en-US" sz="1800" dirty="0" err="1"/>
              <a:t>Jupyter</a:t>
            </a:r>
            <a:r>
              <a:rPr lang="en-US" sz="1800" dirty="0"/>
              <a:t> Notebook</a:t>
            </a:r>
          </a:p>
        </p:txBody>
      </p:sp>
      <p:pic>
        <p:nvPicPr>
          <p:cNvPr id="5" name="Picture 4" descr="Computer script on a screen">
            <a:extLst>
              <a:ext uri="{FF2B5EF4-FFF2-40B4-BE49-F238E27FC236}">
                <a16:creationId xmlns:a16="http://schemas.microsoft.com/office/drawing/2014/main" id="{1A236440-F23A-4B2D-82EA-380518940AB7}"/>
              </a:ext>
            </a:extLst>
          </p:cNvPr>
          <p:cNvPicPr>
            <a:picLocks noChangeAspect="1"/>
          </p:cNvPicPr>
          <p:nvPr/>
        </p:nvPicPr>
        <p:blipFill rotWithShape="1">
          <a:blip r:embed="rId4"/>
          <a:srcRect l="7500" r="47272" b="-1"/>
          <a:stretch/>
        </p:blipFill>
        <p:spPr>
          <a:xfrm>
            <a:off x="7545274" y="10"/>
            <a:ext cx="4646726" cy="6857990"/>
          </a:xfrm>
          <a:prstGeom prst="rect">
            <a:avLst/>
          </a:prstGeom>
        </p:spPr>
      </p:pic>
      <p:grpSp>
        <p:nvGrpSpPr>
          <p:cNvPr id="11" name="Group 10">
            <a:extLst>
              <a:ext uri="{FF2B5EF4-FFF2-40B4-BE49-F238E27FC236}">
                <a16:creationId xmlns:a16="http://schemas.microsoft.com/office/drawing/2014/main" id="{B55DE4E1-F219-45A4-96D9-9A86D0E4DB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3601C3FF-4A5D-437C-B3DB-A53B99D3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61B1BDC9-B583-4F65-8FE9-E2CBE71D9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993917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38C8-1C66-618B-369C-98BE936D2C8B}"/>
              </a:ext>
            </a:extLst>
          </p:cNvPr>
          <p:cNvSpPr>
            <a:spLocks noGrp="1"/>
          </p:cNvSpPr>
          <p:nvPr>
            <p:ph type="title"/>
          </p:nvPr>
        </p:nvSpPr>
        <p:spPr/>
        <p:txBody>
          <a:bodyPr/>
          <a:lstStyle/>
          <a:p>
            <a:r>
              <a:rPr lang="en-US" dirty="0"/>
              <a:t>Hardware Diagram</a:t>
            </a:r>
          </a:p>
        </p:txBody>
      </p:sp>
      <p:pic>
        <p:nvPicPr>
          <p:cNvPr id="11" name="Content Placeholder 10" descr="A picture containing text, diagram, line, font&#10;&#10;Description automatically generated">
            <a:extLst>
              <a:ext uri="{FF2B5EF4-FFF2-40B4-BE49-F238E27FC236}">
                <a16:creationId xmlns:a16="http://schemas.microsoft.com/office/drawing/2014/main" id="{99FD4A77-26B7-966B-6413-0685F8B7233D}"/>
              </a:ext>
            </a:extLst>
          </p:cNvPr>
          <p:cNvPicPr>
            <a:picLocks noGrp="1" noChangeAspect="1"/>
          </p:cNvPicPr>
          <p:nvPr>
            <p:ph idx="1"/>
          </p:nvPr>
        </p:nvPicPr>
        <p:blipFill>
          <a:blip r:embed="rId2"/>
          <a:stretch>
            <a:fillRect/>
          </a:stretch>
        </p:blipFill>
        <p:spPr>
          <a:xfrm>
            <a:off x="1413097" y="1837468"/>
            <a:ext cx="4176619" cy="4535900"/>
          </a:xfrm>
        </p:spPr>
      </p:pic>
      <p:pic>
        <p:nvPicPr>
          <p:cNvPr id="13" name="Picture 12" descr="A picture containing text, diagram, line, screenshot&#10;&#10;Description automatically generated">
            <a:extLst>
              <a:ext uri="{FF2B5EF4-FFF2-40B4-BE49-F238E27FC236}">
                <a16:creationId xmlns:a16="http://schemas.microsoft.com/office/drawing/2014/main" id="{DB86ED14-C52B-CAA8-5A89-51EE1A7ABBA7}"/>
              </a:ext>
            </a:extLst>
          </p:cNvPr>
          <p:cNvPicPr>
            <a:picLocks noChangeAspect="1"/>
          </p:cNvPicPr>
          <p:nvPr/>
        </p:nvPicPr>
        <p:blipFill>
          <a:blip r:embed="rId3"/>
          <a:stretch>
            <a:fillRect/>
          </a:stretch>
        </p:blipFill>
        <p:spPr>
          <a:xfrm>
            <a:off x="6387974" y="2305780"/>
            <a:ext cx="4390930" cy="3269287"/>
          </a:xfrm>
          <a:prstGeom prst="rect">
            <a:avLst/>
          </a:prstGeom>
        </p:spPr>
      </p:pic>
    </p:spTree>
    <p:extLst>
      <p:ext uri="{BB962C8B-B14F-4D97-AF65-F5344CB8AC3E}">
        <p14:creationId xmlns:p14="http://schemas.microsoft.com/office/powerpoint/2010/main" val="507359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5A082-D3F5-A63E-D22B-F2E842AB3A43}"/>
              </a:ext>
            </a:extLst>
          </p:cNvPr>
          <p:cNvSpPr>
            <a:spLocks noGrp="1"/>
          </p:cNvSpPr>
          <p:nvPr>
            <p:ph type="title"/>
          </p:nvPr>
        </p:nvSpPr>
        <p:spPr/>
        <p:txBody>
          <a:bodyPr/>
          <a:lstStyle/>
          <a:p>
            <a:r>
              <a:rPr lang="en-US" dirty="0"/>
              <a:t>References for software</a:t>
            </a:r>
          </a:p>
        </p:txBody>
      </p:sp>
      <p:pic>
        <p:nvPicPr>
          <p:cNvPr id="4" name="Content Placeholder 4" descr="A diagram of a data processing process&#10;&#10;Description automatically generated with low confidence">
            <a:extLst>
              <a:ext uri="{FF2B5EF4-FFF2-40B4-BE49-F238E27FC236}">
                <a16:creationId xmlns:a16="http://schemas.microsoft.com/office/drawing/2014/main" id="{7CB6B518-4C37-C593-BD2D-ECE5AF2DCA51}"/>
              </a:ext>
            </a:extLst>
          </p:cNvPr>
          <p:cNvPicPr>
            <a:picLocks noGrp="1" noChangeAspect="1"/>
          </p:cNvPicPr>
          <p:nvPr>
            <p:ph idx="1"/>
          </p:nvPr>
        </p:nvPicPr>
        <p:blipFill>
          <a:blip r:embed="rId2"/>
          <a:stretch>
            <a:fillRect/>
          </a:stretch>
        </p:blipFill>
        <p:spPr>
          <a:xfrm>
            <a:off x="1063752" y="1620837"/>
            <a:ext cx="3630168" cy="5241963"/>
          </a:xfrm>
        </p:spPr>
      </p:pic>
      <p:pic>
        <p:nvPicPr>
          <p:cNvPr id="7" name="Picture 6" descr="A picture containing text, screenshot, font, diagram&#10;&#10;Description automatically generated">
            <a:extLst>
              <a:ext uri="{FF2B5EF4-FFF2-40B4-BE49-F238E27FC236}">
                <a16:creationId xmlns:a16="http://schemas.microsoft.com/office/drawing/2014/main" id="{7E6D5ABC-D584-D41E-C355-4E2F7F2244BE}"/>
              </a:ext>
            </a:extLst>
          </p:cNvPr>
          <p:cNvPicPr>
            <a:picLocks noChangeAspect="1"/>
          </p:cNvPicPr>
          <p:nvPr/>
        </p:nvPicPr>
        <p:blipFill>
          <a:blip r:embed="rId3"/>
          <a:stretch>
            <a:fillRect/>
          </a:stretch>
        </p:blipFill>
        <p:spPr>
          <a:xfrm>
            <a:off x="5226888" y="1735905"/>
            <a:ext cx="5456352" cy="4826181"/>
          </a:xfrm>
          <a:prstGeom prst="rect">
            <a:avLst/>
          </a:prstGeom>
        </p:spPr>
      </p:pic>
    </p:spTree>
    <p:extLst>
      <p:ext uri="{BB962C8B-B14F-4D97-AF65-F5344CB8AC3E}">
        <p14:creationId xmlns:p14="http://schemas.microsoft.com/office/powerpoint/2010/main" val="9964859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{4FBBE481-FA6B-F949-9FC4-634C8E86FF54}tf10001070_mac</Template>
  <TotalTime>286</TotalTime>
  <Words>2578</Words>
  <Application>Microsoft Macintosh PowerPoint</Application>
  <PresentationFormat>Widescreen</PresentationFormat>
  <Paragraphs>150</Paragraphs>
  <Slides>40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Rockwell</vt:lpstr>
      <vt:lpstr>Rockwell Condensed</vt:lpstr>
      <vt:lpstr>Rockwell Extra Bold</vt:lpstr>
      <vt:lpstr>Wingdings</vt:lpstr>
      <vt:lpstr>Wood Type</vt:lpstr>
      <vt:lpstr>Project 9: IoT Based Load Management System -Team 9</vt:lpstr>
      <vt:lpstr>Problem At Hand</vt:lpstr>
      <vt:lpstr>Motivation</vt:lpstr>
      <vt:lpstr>Our Pitch</vt:lpstr>
      <vt:lpstr>Project Features</vt:lpstr>
      <vt:lpstr>HARDWARE components</vt:lpstr>
      <vt:lpstr>SOFTWARE TOOLS </vt:lpstr>
      <vt:lpstr>Hardware Diagram</vt:lpstr>
      <vt:lpstr>References for software</vt:lpstr>
      <vt:lpstr>Software diagram</vt:lpstr>
      <vt:lpstr>PowerPoint Presentation</vt:lpstr>
      <vt:lpstr>Flow of the project</vt:lpstr>
      <vt:lpstr>Flow of the project(continued)</vt:lpstr>
      <vt:lpstr>TABLE TOP</vt:lpstr>
      <vt:lpstr>Data collection</vt:lpstr>
      <vt:lpstr>PowerPoint Presentation</vt:lpstr>
      <vt:lpstr>Om2m data storage</vt:lpstr>
      <vt:lpstr>PowerPoint Presentation</vt:lpstr>
      <vt:lpstr>DATA VISUALIZATION</vt:lpstr>
      <vt:lpstr>PowerPoint Presentation</vt:lpstr>
      <vt:lpstr>Analysis</vt:lpstr>
      <vt:lpstr>PowerPoint Presentation</vt:lpstr>
      <vt:lpstr>analysis</vt:lpstr>
      <vt:lpstr>PowerPoint Presentation</vt:lpstr>
      <vt:lpstr>Analysis</vt:lpstr>
      <vt:lpstr>PowerPoint Presentation</vt:lpstr>
      <vt:lpstr>Analysis</vt:lpstr>
      <vt:lpstr>PowerPoint Presentation</vt:lpstr>
      <vt:lpstr>Analysis</vt:lpstr>
      <vt:lpstr>PowerPoint Presentation</vt:lpstr>
      <vt:lpstr>Analysis</vt:lpstr>
      <vt:lpstr>Predictive analysis</vt:lpstr>
      <vt:lpstr>Failure analysis</vt:lpstr>
      <vt:lpstr>User interface</vt:lpstr>
      <vt:lpstr>PowerPoint Presentation</vt:lpstr>
      <vt:lpstr>PowerPoint Presentation</vt:lpstr>
      <vt:lpstr>PowerPoint Presentation</vt:lpstr>
      <vt:lpstr>PowerPoint Presentation</vt:lpstr>
      <vt:lpstr>PowerPoint Presentation</vt:lpstr>
      <vt:lpstr>Team members and contribution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9: IoT Based Load Management System -Team 9</dc:title>
  <dc:creator>Sanchit Jalan</dc:creator>
  <cp:lastModifiedBy>Sanchit Jalan</cp:lastModifiedBy>
  <cp:revision>10</cp:revision>
  <dcterms:created xsi:type="dcterms:W3CDTF">2023-05-29T17:15:29Z</dcterms:created>
  <dcterms:modified xsi:type="dcterms:W3CDTF">2023-06-13T20:43:27Z</dcterms:modified>
</cp:coreProperties>
</file>